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modernComment_15F_EF28FDDD.xml" ContentType="application/vnd.ms-powerpoint.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3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70" r:id="rId1"/>
    <p:sldMasterId id="2147483671" r:id="rId2"/>
  </p:sldMasterIdLst>
  <p:notesMasterIdLst>
    <p:notesMasterId r:id="rId62"/>
  </p:notesMasterIdLst>
  <p:sldIdLst>
    <p:sldId id="256" r:id="rId3"/>
    <p:sldId id="357" r:id="rId4"/>
    <p:sldId id="315" r:id="rId5"/>
    <p:sldId id="371" r:id="rId6"/>
    <p:sldId id="342" r:id="rId7"/>
    <p:sldId id="343" r:id="rId8"/>
    <p:sldId id="373" r:id="rId9"/>
    <p:sldId id="366" r:id="rId10"/>
    <p:sldId id="364" r:id="rId11"/>
    <p:sldId id="362" r:id="rId12"/>
    <p:sldId id="363" r:id="rId13"/>
    <p:sldId id="365" r:id="rId14"/>
    <p:sldId id="340" r:id="rId15"/>
    <p:sldId id="374" r:id="rId16"/>
    <p:sldId id="344" r:id="rId17"/>
    <p:sldId id="345" r:id="rId18"/>
    <p:sldId id="346" r:id="rId19"/>
    <p:sldId id="318" r:id="rId20"/>
    <p:sldId id="358" r:id="rId21"/>
    <p:sldId id="313" r:id="rId22"/>
    <p:sldId id="329" r:id="rId23"/>
    <p:sldId id="314" r:id="rId24"/>
    <p:sldId id="324" r:id="rId25"/>
    <p:sldId id="326" r:id="rId26"/>
    <p:sldId id="359" r:id="rId27"/>
    <p:sldId id="330" r:id="rId28"/>
    <p:sldId id="331" r:id="rId29"/>
    <p:sldId id="377" r:id="rId30"/>
    <p:sldId id="356" r:id="rId31"/>
    <p:sldId id="335" r:id="rId32"/>
    <p:sldId id="339" r:id="rId33"/>
    <p:sldId id="360" r:id="rId34"/>
    <p:sldId id="372" r:id="rId35"/>
    <p:sldId id="351" r:id="rId36"/>
    <p:sldId id="378" r:id="rId37"/>
    <p:sldId id="312" r:id="rId38"/>
    <p:sldId id="316" r:id="rId39"/>
    <p:sldId id="348" r:id="rId40"/>
    <p:sldId id="379" r:id="rId41"/>
    <p:sldId id="333" r:id="rId42"/>
    <p:sldId id="332" r:id="rId43"/>
    <p:sldId id="334" r:id="rId44"/>
    <p:sldId id="375" r:id="rId45"/>
    <p:sldId id="352" r:id="rId46"/>
    <p:sldId id="353" r:id="rId47"/>
    <p:sldId id="354" r:id="rId48"/>
    <p:sldId id="380" r:id="rId49"/>
    <p:sldId id="338" r:id="rId50"/>
    <p:sldId id="336" r:id="rId51"/>
    <p:sldId id="337" r:id="rId52"/>
    <p:sldId id="349" r:id="rId53"/>
    <p:sldId id="310" r:id="rId54"/>
    <p:sldId id="361" r:id="rId55"/>
    <p:sldId id="376" r:id="rId56"/>
    <p:sldId id="367" r:id="rId57"/>
    <p:sldId id="350" r:id="rId58"/>
    <p:sldId id="368" r:id="rId59"/>
    <p:sldId id="369" r:id="rId60"/>
    <p:sldId id="370" r:id="rId6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B9D1B6C-BBEC-DA41-DF95-FA69807DEE83}" name="Utente guest" initials="Ug" userId="Utente guest"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0784C0-E946-4944-8975-2166066B1F10}" v="9389" dt="2023-06-28T10:44:45.429"/>
    <p1510:client id="{3718A546-CEBB-449A-9544-663E8B7ED33F}" v="16" dt="2023-06-28T10:29:51.602"/>
    <p1510:client id="{A157754C-D121-45AD-A2BA-C0B622890A2D}" v="66" dt="2023-06-28T09:50:52.3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68" Type="http://schemas.microsoft.com/office/2018/10/relationships/authors" Targe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omments/modernComment_15F_EF28FDDD.xml><?xml version="1.0" encoding="utf-8"?>
<p188:cmLst xmlns:a="http://schemas.openxmlformats.org/drawingml/2006/main" xmlns:r="http://schemas.openxmlformats.org/officeDocument/2006/relationships" xmlns:p188="http://schemas.microsoft.com/office/powerpoint/2018/8/main">
  <p188:cm id="{1D998B7C-B859-40CF-8339-60A2B9884759}" authorId="{9B9D1B6C-BBEC-DA41-DF95-FA69807DEE83}" created="2023-06-27T18:52:42.203">
    <ac:deMkLst xmlns:ac="http://schemas.microsoft.com/office/drawing/2013/main/command">
      <pc:docMk xmlns:pc="http://schemas.microsoft.com/office/powerpoint/2013/main/command"/>
      <pc:sldMk xmlns:pc="http://schemas.microsoft.com/office/powerpoint/2013/main/command" cId="4012441053" sldId="351"/>
      <ac:spMk id="2" creationId="{A409186B-47E9-4AAB-1C33-520777CEE242}"/>
    </ac:deMkLst>
    <p188:txBody>
      <a:bodyPr/>
      <a:lstStyle/>
      <a:p>
        <a:r>
          <a:rPr lang="it-IT"/>
          <a:t>How do we understand that our methods generalise well ?</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1T11:48:12.83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20135 15584 16383 0 0,'3'0'0'0'0,"4"0"0"0"0,5 0 0 0 0,2 0 0 0 0,3 0 0 0 0,1 0 0 0 0,1 0 0 0 0,0 3 0 0 0,0 1 0 0 0,1 0 0 0 0,-1-1 0 0 0,-1 0 0 0 0,1-2 0 0 0,0 0 0 0 0,-1-1 0 0 0,0 0 0 0 0,1 0 0 0 0,-1 0 0 0 0,1 0 0 0 0,-1 0 0 0 0,-3 3 0 0 0,0 1 0 0 0,-1 0 0 0 0,1-1 0 0 0,2-1 0 0 0,0 0 0 0 0,0-2 0 0 0,2 1 0 0 0,-1-1 0 0 0,1 0 0 0 0,-1-1 0 0 0,1 1 0 0 0,-1 0 0 0 0,1 0 0 0 0,0 0 0 0 0,-4 0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1T11:48:12.83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20082 9710 16383 0 0,'3'0'0'0'0,"4"0"0"0"0,5 0 0 0 0,2 0 0 0 0,3 0 0 0 0,1 0 0 0 0,1 0 0 0 0,0 0 0 0 0,1 0 0 0 0,-1 0 0 0 0,0 0 0 0 0,-1 0 0 0 0,1 0 0 0 0,0 0 0 0 0,-1 0 0 0 0,1 0 0 0 0,-1 0 0 0 0,0 0 0 0 0,1 0 0 0 0,-1 0 0 0 0,1 0 0 0 0,-1 0 0 0 0,1 0 0 0 0,-1 0 0 0 0,1 0 0 0 0,-1 0 0 0 0,0 0 0 0 0,1 0 0 0 0,-1 0 0 0 0,-2 3 0 0 0,-2 2 0 0 0,0-1 0 0 0,-1 2 0 0 0,-1 0 0 0 0,1 0 0 0 0,1-2 0 0 0,2-2 0 0 0,1 0 0 0 0,1-2 0 0 0,0 0 0 0 0,-2 3 0 0 0,-2 1 0 0 0,-2 0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1T11:48:12.83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20055 9684 16383 0 0,'4'0'0'0'0,"3"0"0"0"0,4 0 0 0 0,4 0 0 0 0,1 0 0 0 0,0 3 0 0 0,-2 1 0 0 0,2 0 0 0 0,0-1 0 0 0,-3 3 0 0 0,1-1 0 0 0,0 0 0 0 0,1-1 0 0 0,1-2 0 0 0,1-1 0 0 0,1 0 0 0 0,0-1 0 0 0,1 0 0 0 0,0-1 0 0 0,-4 4 0 0 0,0 1 0 0 0,-1 0 0 0 0,2-1 0 0 0,0-1 0 0 0,1 0 0 0 0,1-1 0 0 0,0-1 0 0 0,0 0 0 0 0,1 0 0 0 0,0 0 0 0 0,-1-1 0 0 0,1 1 0 0 0,-4 3 0 0 0,-1 1 0 0 0,1 0 0 0 0,0 0 0 0 0,1-2 0 0 0,1-1 0 0 0,-2 0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1T11:48:12.84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20029 15637 16383 0 0,'3'0'0'0'0,"4"0"0"0"0,5 0 0 0 0,2 0 0 0 0,3 0 0 0 0,1 0 0 0 0,1 0 0 0 0,0 0 0 0 0,1 0 0 0 0,-1 0 0 0 0,0 0 0 0 0,0 0 0 0 0,-1 0 0 0 0,1 0 0 0 0,-1 0 0 0 0,1 0 0 0 0,-1 0 0 0 0,0 0 0 0 0,1 0 0 0 0,-1 0 0 0 0,1 0 0 0 0,-1 0 0 0 0,1 0 0 0 0,-1 0 0 0 0,1 0 0 0 0,-1 0 0 0 0,1 0 0 0 0,-1 0 0 0 0,0 0 0 0 0,1 0 0 0 0,-1 0 0 0 0,1 0 0 0 0,-1 0 0 0 0,1 0 0 0 0,-1 0 0 0 0,-2 0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12215ee42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g212215ee42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Good morning, in today's presentation we are going to propose an adaptation of the well-known adversarial learning technique DANN to the Federated scenario as a possible domain </a:t>
            </a:r>
            <a:r>
              <a:rPr lang="en-US" err="1"/>
              <a:t>generalisation</a:t>
            </a:r>
            <a:r>
              <a:rPr lang="en-US"/>
              <a:t> solution.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Let us imagine that we want to classify images of animals, obviously depending on the geographical area the animals photographed will probably be different, and many only exist in certain regions. </a:t>
            </a:r>
            <a:endParaRPr lang="it-IT"/>
          </a:p>
        </p:txBody>
      </p:sp>
    </p:spTree>
    <p:extLst>
      <p:ext uri="{BB962C8B-B14F-4D97-AF65-F5344CB8AC3E}">
        <p14:creationId xmlns:p14="http://schemas.microsoft.com/office/powerpoint/2010/main" val="2163093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it-IT"/>
              <a:t>We may have the same labels, but the features that characterise these labels may change between clients, imagine for example different handwriting</a:t>
            </a:r>
          </a:p>
        </p:txBody>
      </p:sp>
    </p:spTree>
    <p:extLst>
      <p:ext uri="{BB962C8B-B14F-4D97-AF65-F5344CB8AC3E}">
        <p14:creationId xmlns:p14="http://schemas.microsoft.com/office/powerpoint/2010/main" val="1907897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0" i="0">
                <a:solidFill>
                  <a:srgbClr val="CECAC3"/>
                </a:solidFill>
                <a:effectLst/>
                <a:latin typeface="Söhne"/>
              </a:rPr>
              <a:t>This heterogeneity can introduce several challenges and problems in federated learning such as</a:t>
            </a:r>
          </a:p>
        </p:txBody>
      </p:sp>
    </p:spTree>
    <p:extLst>
      <p:ext uri="{BB962C8B-B14F-4D97-AF65-F5344CB8AC3E}">
        <p14:creationId xmlns:p14="http://schemas.microsoft.com/office/powerpoint/2010/main" val="3762480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12215ee42a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12215ee42a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lang="en-US"/>
              <a:t>Now that the general problem of statistical heterogeneity has been introduced, let us look at a specific subproblem of the latter, domain </a:t>
            </a:r>
            <a:r>
              <a:rPr lang="en-US" err="1"/>
              <a:t>generalisation</a:t>
            </a:r>
            <a:r>
              <a:rPr lang="en-US"/>
              <a:t>. </a:t>
            </a:r>
          </a:p>
          <a:p>
            <a:pPr marL="0" lvl="0" indent="0" algn="r" rtl="0">
              <a:spcBef>
                <a:spcPts val="0"/>
              </a:spcBef>
              <a:spcAft>
                <a:spcPts val="0"/>
              </a:spcAft>
              <a:buNone/>
            </a:pPr>
            <a:endParaRPr lang="en-US"/>
          </a:p>
        </p:txBody>
      </p:sp>
    </p:spTree>
    <p:extLst>
      <p:ext uri="{BB962C8B-B14F-4D97-AF65-F5344CB8AC3E}">
        <p14:creationId xmlns:p14="http://schemas.microsoft.com/office/powerpoint/2010/main" val="83328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12215ee42a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12215ee42a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 domain </a:t>
            </a:r>
            <a:r>
              <a:rPr lang="en-US" err="1"/>
              <a:t>generalisation</a:t>
            </a:r>
            <a:r>
              <a:rPr lang="en-US"/>
              <a:t>, our goal is to be able to have a model capable of classifying, with a certain accuracy, domains never seen in the training phase, and so to learn a robust and generalizable predictive model.</a:t>
            </a:r>
            <a:endParaRPr/>
          </a:p>
        </p:txBody>
      </p:sp>
    </p:spTree>
    <p:extLst>
      <p:ext uri="{BB962C8B-B14F-4D97-AF65-F5344CB8AC3E}">
        <p14:creationId xmlns:p14="http://schemas.microsoft.com/office/powerpoint/2010/main" val="34966810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12215ee42a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12215ee42a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Between 1 and 2) Importantly, as we can see there, domains can also change as the acquisition methods used to obtain the data change.</a:t>
            </a:r>
            <a:endParaRPr/>
          </a:p>
        </p:txBody>
      </p:sp>
    </p:spTree>
    <p:extLst>
      <p:ext uri="{BB962C8B-B14F-4D97-AF65-F5344CB8AC3E}">
        <p14:creationId xmlns:p14="http://schemas.microsoft.com/office/powerpoint/2010/main" val="39754256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12215ee42a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12215ee42a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44390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12215ee42a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12215ee42a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Font typeface="+mj-lt"/>
              <a:buNone/>
            </a:pPr>
            <a:r>
              <a:rPr lang="en-US"/>
              <a:t>Therefore, to replicate the domain </a:t>
            </a:r>
            <a:r>
              <a:rPr lang="en-US" err="1"/>
              <a:t>generalisation</a:t>
            </a:r>
            <a:r>
              <a:rPr lang="en-US"/>
              <a:t> problem, we used these two datasets to make the domain shifts even more defined.</a:t>
            </a:r>
          </a:p>
          <a:p>
            <a:pPr marL="228600" lvl="0" indent="-228600" algn="l" rtl="0">
              <a:spcBef>
                <a:spcPts val="0"/>
              </a:spcBef>
              <a:spcAft>
                <a:spcPts val="0"/>
              </a:spcAft>
              <a:buFont typeface="+mj-lt"/>
              <a:buAutoNum type="arabicPeriod"/>
            </a:pPr>
            <a:r>
              <a:rPr lang="en-US"/>
              <a:t>The first is the well-known </a:t>
            </a:r>
            <a:r>
              <a:rPr lang="en-US" err="1"/>
              <a:t>RotatedFEMNIST</a:t>
            </a:r>
            <a:r>
              <a:rPr lang="en-US"/>
              <a:t>, often used in this framework, in which each domain is assigned a rotation between 0 and 75 degrees. </a:t>
            </a:r>
          </a:p>
          <a:p>
            <a:pPr marL="228600" lvl="0" indent="-228600" algn="l" rtl="0">
              <a:spcBef>
                <a:spcPts val="0"/>
              </a:spcBef>
              <a:spcAft>
                <a:spcPts val="0"/>
              </a:spcAft>
              <a:buFont typeface="+mj-lt"/>
              <a:buAutoNum type="arabicPeriod"/>
            </a:pPr>
            <a:r>
              <a:rPr lang="en-US" sz="1800" b="0" i="0" u="none" strike="noStrike" baseline="0">
                <a:latin typeface="NimbusRomNo9L-Regu"/>
              </a:rPr>
              <a:t>Considering that during the experiments the use of </a:t>
            </a:r>
            <a:r>
              <a:rPr lang="en-US" sz="1800" b="0" i="0" u="none" strike="noStrike" baseline="0" err="1">
                <a:latin typeface="NimbusRomNo9L-Regu"/>
              </a:rPr>
              <a:t>RotatedFEMNIST</a:t>
            </a:r>
            <a:r>
              <a:rPr lang="en-US" sz="1800" b="0" i="0" u="none" strike="noStrike" baseline="0">
                <a:latin typeface="NimbusRomNo9L-Regu"/>
              </a:rPr>
              <a:t> often gave similar results to normal FEMNIST, since the shift domain between one domain and the other is relatively low especially for the first rotations, it was decided to create a new set of transformations for a new dataset that could generate sharper shift domains, this is how DGFEMNIST is born.</a:t>
            </a:r>
            <a:endParaRPr lang="en-US"/>
          </a:p>
        </p:txBody>
      </p:sp>
    </p:spTree>
    <p:extLst>
      <p:ext uri="{BB962C8B-B14F-4D97-AF65-F5344CB8AC3E}">
        <p14:creationId xmlns:p14="http://schemas.microsoft.com/office/powerpoint/2010/main" val="5486752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1e12bc8101e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1e12bc8101e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 will now give the word to Bruno who will describe in detail the experiments we carried out. </a:t>
            </a:r>
            <a:endParaRPr/>
          </a:p>
        </p:txBody>
      </p:sp>
    </p:spTree>
    <p:extLst>
      <p:ext uri="{BB962C8B-B14F-4D97-AF65-F5344CB8AC3E}">
        <p14:creationId xmlns:p14="http://schemas.microsoft.com/office/powerpoint/2010/main" val="21386666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12215ee42a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12215ee42a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7470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1e12bc8101e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1e12bc8101e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Before we begin, however, I would like to make a brief introduction to the federated learning framework and the problems connected to it</a:t>
            </a:r>
            <a:endParaRPr/>
          </a:p>
        </p:txBody>
      </p:sp>
    </p:spTree>
    <p:extLst>
      <p:ext uri="{BB962C8B-B14F-4D97-AF65-F5344CB8AC3E}">
        <p14:creationId xmlns:p14="http://schemas.microsoft.com/office/powerpoint/2010/main" val="40989603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12215ee42a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12215ee42a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34380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12215ee42a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12215ee42a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61613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12215ee42a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12215ee42a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72462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12215ee42a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12215ee42a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97408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1e12bc8101e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1e12bc8101e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77699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1e12bc8101e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1e12bc8101e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98707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1e12bc8101e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1e12bc8101e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64103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1e12bc8101e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1e12bc8101e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72817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it-IT"/>
              <a:t>Mi : correlazione tra 2 distribuzioni </a:t>
            </a:r>
          </a:p>
          <a:p>
            <a:r>
              <a:rPr lang="it-IT"/>
              <a:t>CMI: correlazione tra 2 distribuzioni dipendenti da un’altra distribuzione </a:t>
            </a:r>
          </a:p>
        </p:txBody>
      </p:sp>
    </p:spTree>
    <p:extLst>
      <p:ext uri="{BB962C8B-B14F-4D97-AF65-F5344CB8AC3E}">
        <p14:creationId xmlns:p14="http://schemas.microsoft.com/office/powerpoint/2010/main" val="6988342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1e12bc8101e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1e12bc8101e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7608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12215ee42a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12215ee42a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As you can see from the definition here, (...). In fact, the goal of federated learning is to move the training phase of a model from a single </a:t>
            </a:r>
            <a:r>
              <a:rPr lang="en-US" err="1"/>
              <a:t>centralised</a:t>
            </a:r>
            <a:r>
              <a:rPr lang="en-US"/>
              <a:t> server to a distributed framework.</a:t>
            </a:r>
            <a:endParaRPr/>
          </a:p>
        </p:txBody>
      </p:sp>
    </p:spTree>
    <p:extLst>
      <p:ext uri="{BB962C8B-B14F-4D97-AF65-F5344CB8AC3E}">
        <p14:creationId xmlns:p14="http://schemas.microsoft.com/office/powerpoint/2010/main" val="29755473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1e12bc8101e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1e12bc8101e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12215ee42a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12215ee42a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This is why there is a need to learn from data at the edges</a:t>
            </a:r>
            <a:endParaRPr/>
          </a:p>
        </p:txBody>
      </p:sp>
    </p:spTree>
    <p:extLst>
      <p:ext uri="{BB962C8B-B14F-4D97-AF65-F5344CB8AC3E}">
        <p14:creationId xmlns:p14="http://schemas.microsoft.com/office/powerpoint/2010/main" val="4225052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12215ee42a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12215ee42a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To better understand how federated learning works algorithmically, I will now briefly explain the most famous federated method: </a:t>
            </a:r>
            <a:r>
              <a:rPr lang="en-US" err="1"/>
              <a:t>FedAvg</a:t>
            </a:r>
            <a:r>
              <a:rPr lang="en-US"/>
              <a:t>. We have a </a:t>
            </a:r>
            <a:r>
              <a:rPr lang="en-US" err="1"/>
              <a:t>centralised</a:t>
            </a:r>
            <a:r>
              <a:rPr lang="en-US"/>
              <a:t> server with a model to train. The training is divided into rounds. In each training round, the server iteratively performs the following actions: </a:t>
            </a:r>
            <a:endParaRPr/>
          </a:p>
        </p:txBody>
      </p:sp>
    </p:spTree>
    <p:extLst>
      <p:ext uri="{BB962C8B-B14F-4D97-AF65-F5344CB8AC3E}">
        <p14:creationId xmlns:p14="http://schemas.microsoft.com/office/powerpoint/2010/main" val="3123552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12215ee42a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12215ee42a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arenR"/>
            </a:pPr>
            <a:r>
              <a:rPr lang="en-US"/>
              <a:t>keep data on the edge, without ever accessing them. </a:t>
            </a:r>
          </a:p>
          <a:p>
            <a:pPr marL="228600" lvl="0" indent="-228600" algn="l" rtl="0">
              <a:spcBef>
                <a:spcPts val="0"/>
              </a:spcBef>
              <a:spcAft>
                <a:spcPts val="0"/>
              </a:spcAft>
              <a:buAutoNum type="arabicParenR"/>
            </a:pPr>
            <a:r>
              <a:rPr lang="en-US"/>
              <a:t>another of the fundamental problems of this framework.</a:t>
            </a:r>
          </a:p>
          <a:p>
            <a:pPr marL="228600" lvl="0" indent="-228600" algn="l" rtl="0">
              <a:spcBef>
                <a:spcPts val="0"/>
              </a:spcBef>
              <a:spcAft>
                <a:spcPts val="0"/>
              </a:spcAft>
              <a:buAutoNum type="arabicParenR"/>
            </a:pPr>
            <a:r>
              <a:rPr lang="en-US"/>
              <a:t>Problem related to Statistical Heterogeneity</a:t>
            </a:r>
          </a:p>
          <a:p>
            <a:pPr marL="228600" lvl="0" indent="-228600" algn="r" rtl="0">
              <a:spcBef>
                <a:spcPts val="0"/>
              </a:spcBef>
              <a:spcAft>
                <a:spcPts val="0"/>
              </a:spcAft>
              <a:buAutoNum type="arabicParenR"/>
            </a:pPr>
            <a:endParaRPr lang="en-US"/>
          </a:p>
        </p:txBody>
      </p:sp>
    </p:spTree>
    <p:extLst>
      <p:ext uri="{BB962C8B-B14F-4D97-AF65-F5344CB8AC3E}">
        <p14:creationId xmlns:p14="http://schemas.microsoft.com/office/powerpoint/2010/main" val="3346267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12215ee42a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12215ee42a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Let’s see in detail the last two problems, central in our discussion. </a:t>
            </a:r>
          </a:p>
          <a:p>
            <a:pPr marL="0" lvl="0" indent="0" algn="l" rtl="0">
              <a:spcBef>
                <a:spcPts val="0"/>
              </a:spcBef>
              <a:spcAft>
                <a:spcPts val="0"/>
              </a:spcAft>
              <a:buNone/>
            </a:pPr>
            <a:r>
              <a:rPr lang="en-US"/>
              <a:t>Read until different domain or clients. </a:t>
            </a:r>
          </a:p>
        </p:txBody>
      </p:sp>
    </p:spTree>
    <p:extLst>
      <p:ext uri="{BB962C8B-B14F-4D97-AF65-F5344CB8AC3E}">
        <p14:creationId xmlns:p14="http://schemas.microsoft.com/office/powerpoint/2010/main" val="1317756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it-IT"/>
              <a:t>Bayes rule / Conditional Probability</a:t>
            </a:r>
          </a:p>
          <a:p>
            <a:endParaRPr lang="it-IT"/>
          </a:p>
          <a:p>
            <a:r>
              <a:rPr lang="en-US"/>
              <a:t>for reasons of time I will only show you one of the examples listed here</a:t>
            </a:r>
            <a:endParaRPr lang="it-IT"/>
          </a:p>
        </p:txBody>
      </p:sp>
    </p:spTree>
    <p:extLst>
      <p:ext uri="{BB962C8B-B14F-4D97-AF65-F5344CB8AC3E}">
        <p14:creationId xmlns:p14="http://schemas.microsoft.com/office/powerpoint/2010/main" val="2353419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0" i="0">
                <a:solidFill>
                  <a:srgbClr val="CECAC3"/>
                </a:solidFill>
                <a:effectLst/>
                <a:latin typeface="Söhne"/>
              </a:rPr>
              <a:t>As we can see there(in </a:t>
            </a:r>
            <a:r>
              <a:rPr lang="en-US" b="0" i="0" err="1">
                <a:solidFill>
                  <a:srgbClr val="CECAC3"/>
                </a:solidFill>
                <a:effectLst/>
                <a:latin typeface="Söhne"/>
              </a:rPr>
              <a:t>P_i</a:t>
            </a:r>
            <a:r>
              <a:rPr lang="en-US" b="0" i="0">
                <a:solidFill>
                  <a:srgbClr val="CECAC3"/>
                </a:solidFill>
                <a:effectLst/>
                <a:latin typeface="Söhne"/>
              </a:rPr>
              <a:t>(</a:t>
            </a:r>
            <a:r>
              <a:rPr lang="en-US" b="0" i="0" err="1">
                <a:solidFill>
                  <a:srgbClr val="CECAC3"/>
                </a:solidFill>
                <a:effectLst/>
                <a:latin typeface="Söhne"/>
              </a:rPr>
              <a:t>x|y</a:t>
            </a:r>
            <a:r>
              <a:rPr lang="en-US" b="0" i="0">
                <a:solidFill>
                  <a:srgbClr val="CECAC3"/>
                </a:solidFill>
                <a:effectLst/>
                <a:latin typeface="Söhne"/>
              </a:rPr>
              <a:t>), the relationship between the input features and the target variable may change between domains.</a:t>
            </a:r>
          </a:p>
          <a:p>
            <a:pPr algn="l"/>
            <a:endParaRPr lang="en-US" b="0" i="0">
              <a:solidFill>
                <a:srgbClr val="CECAC3"/>
              </a:solidFill>
              <a:effectLst/>
              <a:latin typeface="Söhne"/>
            </a:endParaRPr>
          </a:p>
          <a:p>
            <a:pPr marL="158750" indent="0" algn="l">
              <a:buNone/>
            </a:pPr>
            <a:endParaRPr lang="en-US" b="0" i="0">
              <a:solidFill>
                <a:srgbClr val="CECAC3"/>
              </a:solidFill>
              <a:effectLst/>
              <a:latin typeface="Söhne"/>
            </a:endParaRPr>
          </a:p>
          <a:p>
            <a:pPr marL="457200" indent="-298450"/>
            <a:endParaRPr lang="en-US" b="0" i="0">
              <a:solidFill>
                <a:srgbClr val="CECAC3"/>
              </a:solidFill>
              <a:effectLst/>
              <a:latin typeface="Söhne"/>
            </a:endParaRPr>
          </a:p>
          <a:p>
            <a:pPr marL="457200" indent="-298450"/>
            <a:r>
              <a:rPr lang="en-US" b="0" i="0">
                <a:solidFill>
                  <a:srgbClr val="CECAC3"/>
                </a:solidFill>
                <a:effectLst/>
                <a:latin typeface="Söhne"/>
              </a:rPr>
              <a:t>In summary, feature shift refers to differences in the input features or characteristics, while domain shift refers to differences in the overall data distribution or data generation process between domains.</a:t>
            </a:r>
            <a:endParaRPr lang="it-IT"/>
          </a:p>
        </p:txBody>
      </p:sp>
    </p:spTree>
    <p:extLst>
      <p:ext uri="{BB962C8B-B14F-4D97-AF65-F5344CB8AC3E}">
        <p14:creationId xmlns:p14="http://schemas.microsoft.com/office/powerpoint/2010/main" val="7401120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rtl="0">
              <a:lnSpc>
                <a:spcPct val="100000"/>
              </a:lnSpc>
              <a:spcBef>
                <a:spcPts val="0"/>
              </a:spcBef>
              <a:spcAft>
                <a:spcPts val="0"/>
              </a:spcAft>
              <a:buSzPts val="3600"/>
              <a:buNone/>
              <a:defRPr sz="3600"/>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0"/>
              </a:spcBef>
              <a:spcAft>
                <a:spcPts val="0"/>
              </a:spcAft>
              <a:buSzPts val="1200"/>
              <a:buChar char="○"/>
              <a:defRPr sz="1200"/>
            </a:lvl2pPr>
            <a:lvl3pPr marL="1371600" lvl="2" indent="-304800" algn="l" rtl="0">
              <a:lnSpc>
                <a:spcPct val="115000"/>
              </a:lnSpc>
              <a:spcBef>
                <a:spcPts val="0"/>
              </a:spcBef>
              <a:spcAft>
                <a:spcPts val="0"/>
              </a:spcAft>
              <a:buSzPts val="1200"/>
              <a:buChar char="■"/>
              <a:defRPr sz="1200"/>
            </a:lvl3pPr>
            <a:lvl4pPr marL="1828800" lvl="3" indent="-304800" algn="l" rtl="0">
              <a:lnSpc>
                <a:spcPct val="115000"/>
              </a:lnSpc>
              <a:spcBef>
                <a:spcPts val="0"/>
              </a:spcBef>
              <a:spcAft>
                <a:spcPts val="0"/>
              </a:spcAft>
              <a:buSzPts val="1200"/>
              <a:buChar char="●"/>
              <a:defRPr sz="1200"/>
            </a:lvl4pPr>
            <a:lvl5pPr marL="2286000" lvl="4" indent="-304800" algn="l" rtl="0">
              <a:lnSpc>
                <a:spcPct val="115000"/>
              </a:lnSpc>
              <a:spcBef>
                <a:spcPts val="0"/>
              </a:spcBef>
              <a:spcAft>
                <a:spcPts val="0"/>
              </a:spcAft>
              <a:buSzPts val="1200"/>
              <a:buChar char="○"/>
              <a:defRPr sz="1200"/>
            </a:lvl5pPr>
            <a:lvl6pPr marL="2743200" lvl="5" indent="-304800" algn="l" rtl="0">
              <a:lnSpc>
                <a:spcPct val="115000"/>
              </a:lnSpc>
              <a:spcBef>
                <a:spcPts val="0"/>
              </a:spcBef>
              <a:spcAft>
                <a:spcPts val="0"/>
              </a:spcAft>
              <a:buSzPts val="1200"/>
              <a:buChar char="■"/>
              <a:defRPr sz="1200"/>
            </a:lvl6pPr>
            <a:lvl7pPr marL="3200400" lvl="6" indent="-304800" algn="l" rtl="0">
              <a:lnSpc>
                <a:spcPct val="115000"/>
              </a:lnSpc>
              <a:spcBef>
                <a:spcPts val="0"/>
              </a:spcBef>
              <a:spcAft>
                <a:spcPts val="0"/>
              </a:spcAft>
              <a:buSzPts val="1200"/>
              <a:buChar char="●"/>
              <a:defRPr sz="1200"/>
            </a:lvl7pPr>
            <a:lvl8pPr marL="3657600" lvl="7" indent="-304800" algn="l" rtl="0">
              <a:lnSpc>
                <a:spcPct val="115000"/>
              </a:lnSpc>
              <a:spcBef>
                <a:spcPts val="0"/>
              </a:spcBef>
              <a:spcAft>
                <a:spcPts val="0"/>
              </a:spcAft>
              <a:buSzPts val="1200"/>
              <a:buChar char="○"/>
              <a:defRPr sz="1200"/>
            </a:lvl8pPr>
            <a:lvl9pPr marL="4114800" lvl="8" indent="-304800" algn="l" rtl="0">
              <a:lnSpc>
                <a:spcPct val="115000"/>
              </a:lnSpc>
              <a:spcBef>
                <a:spcPts val="0"/>
              </a:spcBef>
              <a:spcAft>
                <a:spcPts val="0"/>
              </a:spcAft>
              <a:buSzPts val="1200"/>
              <a:buChar char="■"/>
              <a:defRPr sz="1200"/>
            </a:lvl9pPr>
          </a:lstStyle>
          <a:p>
            <a:endParaRPr/>
          </a:p>
        </p:txBody>
      </p:sp>
      <p:sp>
        <p:nvSpPr>
          <p:cNvPr id="64" name="Google Shape;64;p1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0"/>
              </a:spcBef>
              <a:spcAft>
                <a:spcPts val="0"/>
              </a:spcAft>
              <a:buSzPts val="1200"/>
              <a:buChar char="○"/>
              <a:defRPr sz="1200"/>
            </a:lvl2pPr>
            <a:lvl3pPr marL="1371600" lvl="2" indent="-304800" algn="l" rtl="0">
              <a:lnSpc>
                <a:spcPct val="115000"/>
              </a:lnSpc>
              <a:spcBef>
                <a:spcPts val="0"/>
              </a:spcBef>
              <a:spcAft>
                <a:spcPts val="0"/>
              </a:spcAft>
              <a:buSzPts val="1200"/>
              <a:buChar char="■"/>
              <a:defRPr sz="1200"/>
            </a:lvl3pPr>
            <a:lvl4pPr marL="1828800" lvl="3" indent="-304800" algn="l" rtl="0">
              <a:lnSpc>
                <a:spcPct val="115000"/>
              </a:lnSpc>
              <a:spcBef>
                <a:spcPts val="0"/>
              </a:spcBef>
              <a:spcAft>
                <a:spcPts val="0"/>
              </a:spcAft>
              <a:buSzPts val="1200"/>
              <a:buChar char="●"/>
              <a:defRPr sz="1200"/>
            </a:lvl4pPr>
            <a:lvl5pPr marL="2286000" lvl="4" indent="-304800" algn="l" rtl="0">
              <a:lnSpc>
                <a:spcPct val="115000"/>
              </a:lnSpc>
              <a:spcBef>
                <a:spcPts val="0"/>
              </a:spcBef>
              <a:spcAft>
                <a:spcPts val="0"/>
              </a:spcAft>
              <a:buSzPts val="1200"/>
              <a:buChar char="○"/>
              <a:defRPr sz="1200"/>
            </a:lvl5pPr>
            <a:lvl6pPr marL="2743200" lvl="5" indent="-304800" algn="l" rtl="0">
              <a:lnSpc>
                <a:spcPct val="115000"/>
              </a:lnSpc>
              <a:spcBef>
                <a:spcPts val="0"/>
              </a:spcBef>
              <a:spcAft>
                <a:spcPts val="0"/>
              </a:spcAft>
              <a:buSzPts val="1200"/>
              <a:buChar char="■"/>
              <a:defRPr sz="1200"/>
            </a:lvl6pPr>
            <a:lvl7pPr marL="3200400" lvl="6" indent="-304800" algn="l" rtl="0">
              <a:lnSpc>
                <a:spcPct val="115000"/>
              </a:lnSpc>
              <a:spcBef>
                <a:spcPts val="0"/>
              </a:spcBef>
              <a:spcAft>
                <a:spcPts val="0"/>
              </a:spcAft>
              <a:buSzPts val="1200"/>
              <a:buChar char="●"/>
              <a:defRPr sz="1200"/>
            </a:lvl7pPr>
            <a:lvl8pPr marL="3657600" lvl="7" indent="-304800" algn="l" rtl="0">
              <a:lnSpc>
                <a:spcPct val="115000"/>
              </a:lnSpc>
              <a:spcBef>
                <a:spcPts val="0"/>
              </a:spcBef>
              <a:spcAft>
                <a:spcPts val="0"/>
              </a:spcAft>
              <a:buSzPts val="1200"/>
              <a:buChar char="○"/>
              <a:defRPr sz="1200"/>
            </a:lvl8pPr>
            <a:lvl9pPr marL="4114800" lvl="8" indent="-304800" algn="l" rtl="0">
              <a:lnSpc>
                <a:spcPct val="115000"/>
              </a:lnSpc>
              <a:spcBef>
                <a:spcPts val="0"/>
              </a:spcBef>
              <a:spcAft>
                <a:spcPts val="0"/>
              </a:spcAft>
              <a:buSzPts val="1200"/>
              <a:buChar char="■"/>
              <a:defRPr sz="1200"/>
            </a:lvl9pPr>
          </a:lstStyle>
          <a:p>
            <a:endParaRPr/>
          </a:p>
        </p:txBody>
      </p:sp>
      <p:sp>
        <p:nvSpPr>
          <p:cNvPr id="65" name="Google Shape;65;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6"/>
        <p:cNvGrpSpPr/>
        <p:nvPr/>
      </p:nvGrpSpPr>
      <p:grpSpPr>
        <a:xfrm>
          <a:off x="0" y="0"/>
          <a:ext cx="0" cy="0"/>
          <a:chOff x="0" y="0"/>
          <a:chExt cx="0" cy="0"/>
        </a:xfrm>
      </p:grpSpPr>
      <p:sp>
        <p:nvSpPr>
          <p:cNvPr id="67" name="Google Shape;67;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68" name="Google Shape;68;p1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0"/>
              </a:spcBef>
              <a:spcAft>
                <a:spcPts val="0"/>
              </a:spcAft>
              <a:buSzPts val="1400"/>
              <a:buChar char="○"/>
              <a:defRPr/>
            </a:lvl2pPr>
            <a:lvl3pPr marL="1371600" lvl="2" indent="-317500" algn="l" rtl="0">
              <a:lnSpc>
                <a:spcPct val="115000"/>
              </a:lnSpc>
              <a:spcBef>
                <a:spcPts val="0"/>
              </a:spcBef>
              <a:spcAft>
                <a:spcPts val="0"/>
              </a:spcAft>
              <a:buSzPts val="1400"/>
              <a:buChar char="■"/>
              <a:defRPr/>
            </a:lvl3pPr>
            <a:lvl4pPr marL="1828800" lvl="3" indent="-317500" algn="l" rtl="0">
              <a:lnSpc>
                <a:spcPct val="115000"/>
              </a:lnSpc>
              <a:spcBef>
                <a:spcPts val="0"/>
              </a:spcBef>
              <a:spcAft>
                <a:spcPts val="0"/>
              </a:spcAft>
              <a:buSzPts val="1400"/>
              <a:buChar char="●"/>
              <a:defRPr/>
            </a:lvl4pPr>
            <a:lvl5pPr marL="2286000" lvl="4" indent="-317500" algn="l" rtl="0">
              <a:lnSpc>
                <a:spcPct val="115000"/>
              </a:lnSpc>
              <a:spcBef>
                <a:spcPts val="0"/>
              </a:spcBef>
              <a:spcAft>
                <a:spcPts val="0"/>
              </a:spcAft>
              <a:buSzPts val="1400"/>
              <a:buChar char="○"/>
              <a:defRPr/>
            </a:lvl5pPr>
            <a:lvl6pPr marL="2743200" lvl="5" indent="-317500" algn="l" rtl="0">
              <a:lnSpc>
                <a:spcPct val="115000"/>
              </a:lnSpc>
              <a:spcBef>
                <a:spcPts val="0"/>
              </a:spcBef>
              <a:spcAft>
                <a:spcPts val="0"/>
              </a:spcAft>
              <a:buSzPts val="1400"/>
              <a:buChar char="■"/>
              <a:defRPr/>
            </a:lvl6pPr>
            <a:lvl7pPr marL="3200400" lvl="6" indent="-317500" algn="l" rtl="0">
              <a:lnSpc>
                <a:spcPct val="115000"/>
              </a:lnSpc>
              <a:spcBef>
                <a:spcPts val="0"/>
              </a:spcBef>
              <a:spcAft>
                <a:spcPts val="0"/>
              </a:spcAft>
              <a:buSzPts val="1400"/>
              <a:buChar char="●"/>
              <a:defRPr/>
            </a:lvl7pPr>
            <a:lvl8pPr marL="3657600" lvl="7" indent="-317500" algn="l" rtl="0">
              <a:lnSpc>
                <a:spcPct val="115000"/>
              </a:lnSpc>
              <a:spcBef>
                <a:spcPts val="0"/>
              </a:spcBef>
              <a:spcAft>
                <a:spcPts val="0"/>
              </a:spcAft>
              <a:buSzPts val="1400"/>
              <a:buChar char="○"/>
              <a:defRPr/>
            </a:lvl8pPr>
            <a:lvl9pPr marL="4114800" lvl="8" indent="-317500" algn="l" rtl="0">
              <a:lnSpc>
                <a:spcPct val="115000"/>
              </a:lnSpc>
              <a:spcBef>
                <a:spcPts val="0"/>
              </a:spcBef>
              <a:spcAft>
                <a:spcPts val="0"/>
              </a:spcAft>
              <a:buSzPts val="1400"/>
              <a:buChar char="■"/>
              <a:defRPr/>
            </a:lvl9pPr>
          </a:lstStyle>
          <a:p>
            <a:endParaRPr/>
          </a:p>
        </p:txBody>
      </p:sp>
      <p:sp>
        <p:nvSpPr>
          <p:cNvPr id="69" name="Google Shape;69;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rtl="0">
              <a:lnSpc>
                <a:spcPct val="100000"/>
              </a:lnSpc>
              <a:spcBef>
                <a:spcPts val="0"/>
              </a:spcBef>
              <a:spcAft>
                <a:spcPts val="0"/>
              </a:spcAft>
              <a:buSzPts val="2400"/>
              <a:buNone/>
              <a:defRPr sz="2400"/>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rtl="0">
              <a:lnSpc>
                <a:spcPct val="115000"/>
              </a:lnSpc>
              <a:spcBef>
                <a:spcPts val="0"/>
              </a:spcBef>
              <a:spcAft>
                <a:spcPts val="0"/>
              </a:spcAft>
              <a:buSzPts val="1200"/>
              <a:buChar char="●"/>
              <a:defRPr sz="1200"/>
            </a:lvl1pPr>
            <a:lvl2pPr marL="914400" lvl="1" indent="-304800" algn="l" rtl="0">
              <a:lnSpc>
                <a:spcPct val="115000"/>
              </a:lnSpc>
              <a:spcBef>
                <a:spcPts val="0"/>
              </a:spcBef>
              <a:spcAft>
                <a:spcPts val="0"/>
              </a:spcAft>
              <a:buSzPts val="1200"/>
              <a:buChar char="○"/>
              <a:defRPr sz="1200"/>
            </a:lvl2pPr>
            <a:lvl3pPr marL="1371600" lvl="2" indent="-304800" algn="l" rtl="0">
              <a:lnSpc>
                <a:spcPct val="115000"/>
              </a:lnSpc>
              <a:spcBef>
                <a:spcPts val="0"/>
              </a:spcBef>
              <a:spcAft>
                <a:spcPts val="0"/>
              </a:spcAft>
              <a:buSzPts val="1200"/>
              <a:buChar char="■"/>
              <a:defRPr sz="1200"/>
            </a:lvl3pPr>
            <a:lvl4pPr marL="1828800" lvl="3" indent="-304800" algn="l" rtl="0">
              <a:lnSpc>
                <a:spcPct val="115000"/>
              </a:lnSpc>
              <a:spcBef>
                <a:spcPts val="0"/>
              </a:spcBef>
              <a:spcAft>
                <a:spcPts val="0"/>
              </a:spcAft>
              <a:buSzPts val="1200"/>
              <a:buChar char="●"/>
              <a:defRPr sz="1200"/>
            </a:lvl4pPr>
            <a:lvl5pPr marL="2286000" lvl="4" indent="-304800" algn="l" rtl="0">
              <a:lnSpc>
                <a:spcPct val="115000"/>
              </a:lnSpc>
              <a:spcBef>
                <a:spcPts val="0"/>
              </a:spcBef>
              <a:spcAft>
                <a:spcPts val="0"/>
              </a:spcAft>
              <a:buSzPts val="1200"/>
              <a:buChar char="○"/>
              <a:defRPr sz="1200"/>
            </a:lvl5pPr>
            <a:lvl6pPr marL="2743200" lvl="5" indent="-304800" algn="l" rtl="0">
              <a:lnSpc>
                <a:spcPct val="115000"/>
              </a:lnSpc>
              <a:spcBef>
                <a:spcPts val="0"/>
              </a:spcBef>
              <a:spcAft>
                <a:spcPts val="0"/>
              </a:spcAft>
              <a:buSzPts val="1200"/>
              <a:buChar char="■"/>
              <a:defRPr sz="1200"/>
            </a:lvl6pPr>
            <a:lvl7pPr marL="3200400" lvl="6" indent="-304800" algn="l" rtl="0">
              <a:lnSpc>
                <a:spcPct val="115000"/>
              </a:lnSpc>
              <a:spcBef>
                <a:spcPts val="0"/>
              </a:spcBef>
              <a:spcAft>
                <a:spcPts val="0"/>
              </a:spcAft>
              <a:buSzPts val="1200"/>
              <a:buChar char="●"/>
              <a:defRPr sz="1200"/>
            </a:lvl7pPr>
            <a:lvl8pPr marL="3657600" lvl="7" indent="-304800" algn="l" rtl="0">
              <a:lnSpc>
                <a:spcPct val="115000"/>
              </a:lnSpc>
              <a:spcBef>
                <a:spcPts val="0"/>
              </a:spcBef>
              <a:spcAft>
                <a:spcPts val="0"/>
              </a:spcAft>
              <a:buSzPts val="1200"/>
              <a:buChar char="○"/>
              <a:defRPr sz="1200"/>
            </a:lvl8pPr>
            <a:lvl9pPr marL="4114800" lvl="8" indent="-304800" algn="l" rtl="0">
              <a:lnSpc>
                <a:spcPct val="115000"/>
              </a:lnSpc>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4800"/>
              <a:buNone/>
              <a:defRPr sz="4800"/>
            </a:lvl1pPr>
            <a:lvl2pPr lvl="1" algn="l" rtl="0">
              <a:lnSpc>
                <a:spcPct val="100000"/>
              </a:lnSpc>
              <a:spcBef>
                <a:spcPts val="0"/>
              </a:spcBef>
              <a:spcAft>
                <a:spcPts val="0"/>
              </a:spcAft>
              <a:buSzPts val="4800"/>
              <a:buNone/>
              <a:defRPr sz="4800"/>
            </a:lvl2pPr>
            <a:lvl3pPr lvl="2" algn="l" rtl="0">
              <a:lnSpc>
                <a:spcPct val="100000"/>
              </a:lnSpc>
              <a:spcBef>
                <a:spcPts val="0"/>
              </a:spcBef>
              <a:spcAft>
                <a:spcPts val="0"/>
              </a:spcAft>
              <a:buSzPts val="4800"/>
              <a:buNone/>
              <a:defRPr sz="4800"/>
            </a:lvl3pPr>
            <a:lvl4pPr lvl="3" algn="l" rtl="0">
              <a:lnSpc>
                <a:spcPct val="100000"/>
              </a:lnSpc>
              <a:spcBef>
                <a:spcPts val="0"/>
              </a:spcBef>
              <a:spcAft>
                <a:spcPts val="0"/>
              </a:spcAft>
              <a:buSzPts val="4800"/>
              <a:buNone/>
              <a:defRPr sz="4800"/>
            </a:lvl4pPr>
            <a:lvl5pPr lvl="4" algn="l" rtl="0">
              <a:lnSpc>
                <a:spcPct val="100000"/>
              </a:lnSpc>
              <a:spcBef>
                <a:spcPts val="0"/>
              </a:spcBef>
              <a:spcAft>
                <a:spcPts val="0"/>
              </a:spcAft>
              <a:buSzPts val="4800"/>
              <a:buNone/>
              <a:defRPr sz="4800"/>
            </a:lvl5pPr>
            <a:lvl6pPr lvl="5" algn="l" rtl="0">
              <a:lnSpc>
                <a:spcPct val="100000"/>
              </a:lnSpc>
              <a:spcBef>
                <a:spcPts val="0"/>
              </a:spcBef>
              <a:spcAft>
                <a:spcPts val="0"/>
              </a:spcAft>
              <a:buSzPts val="4800"/>
              <a:buNone/>
              <a:defRPr sz="4800"/>
            </a:lvl6pPr>
            <a:lvl7pPr lvl="6" algn="l" rtl="0">
              <a:lnSpc>
                <a:spcPct val="100000"/>
              </a:lnSpc>
              <a:spcBef>
                <a:spcPts val="0"/>
              </a:spcBef>
              <a:spcAft>
                <a:spcPts val="0"/>
              </a:spcAft>
              <a:buSzPts val="4800"/>
              <a:buNone/>
              <a:defRPr sz="4800"/>
            </a:lvl7pPr>
            <a:lvl8pPr lvl="7" algn="l" rtl="0">
              <a:lnSpc>
                <a:spcPct val="100000"/>
              </a:lnSpc>
              <a:spcBef>
                <a:spcPts val="0"/>
              </a:spcBef>
              <a:spcAft>
                <a:spcPts val="0"/>
              </a:spcAft>
              <a:buSzPts val="4800"/>
              <a:buNone/>
              <a:defRPr sz="4800"/>
            </a:lvl8pPr>
            <a:lvl9pPr lvl="8" algn="l" rtl="0">
              <a:lnSpc>
                <a:spcPct val="100000"/>
              </a:lnSpc>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2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4200"/>
              <a:buNone/>
              <a:defRPr sz="4200"/>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0"/>
              </a:spcBef>
              <a:spcAft>
                <a:spcPts val="0"/>
              </a:spcAft>
              <a:buSzPts val="1400"/>
              <a:buChar char="○"/>
              <a:defRPr/>
            </a:lvl2pPr>
            <a:lvl3pPr marL="1371600" lvl="2" indent="-317500" algn="l" rtl="0">
              <a:lnSpc>
                <a:spcPct val="115000"/>
              </a:lnSpc>
              <a:spcBef>
                <a:spcPts val="0"/>
              </a:spcBef>
              <a:spcAft>
                <a:spcPts val="0"/>
              </a:spcAft>
              <a:buSzPts val="1400"/>
              <a:buChar char="■"/>
              <a:defRPr/>
            </a:lvl3pPr>
            <a:lvl4pPr marL="1828800" lvl="3" indent="-317500" algn="l" rtl="0">
              <a:lnSpc>
                <a:spcPct val="115000"/>
              </a:lnSpc>
              <a:spcBef>
                <a:spcPts val="0"/>
              </a:spcBef>
              <a:spcAft>
                <a:spcPts val="0"/>
              </a:spcAft>
              <a:buSzPts val="1400"/>
              <a:buChar char="●"/>
              <a:defRPr/>
            </a:lvl4pPr>
            <a:lvl5pPr marL="2286000" lvl="4" indent="-317500" algn="l" rtl="0">
              <a:lnSpc>
                <a:spcPct val="115000"/>
              </a:lnSpc>
              <a:spcBef>
                <a:spcPts val="0"/>
              </a:spcBef>
              <a:spcAft>
                <a:spcPts val="0"/>
              </a:spcAft>
              <a:buSzPts val="1400"/>
              <a:buChar char="○"/>
              <a:defRPr/>
            </a:lvl5pPr>
            <a:lvl6pPr marL="2743200" lvl="5" indent="-317500" algn="l" rtl="0">
              <a:lnSpc>
                <a:spcPct val="115000"/>
              </a:lnSpc>
              <a:spcBef>
                <a:spcPts val="0"/>
              </a:spcBef>
              <a:spcAft>
                <a:spcPts val="0"/>
              </a:spcAft>
              <a:buSzPts val="1400"/>
              <a:buChar char="■"/>
              <a:defRPr/>
            </a:lvl6pPr>
            <a:lvl7pPr marL="3200400" lvl="6" indent="-317500" algn="l" rtl="0">
              <a:lnSpc>
                <a:spcPct val="115000"/>
              </a:lnSpc>
              <a:spcBef>
                <a:spcPts val="0"/>
              </a:spcBef>
              <a:spcAft>
                <a:spcPts val="0"/>
              </a:spcAft>
              <a:buSzPts val="1400"/>
              <a:buChar char="●"/>
              <a:defRPr/>
            </a:lvl7pPr>
            <a:lvl8pPr marL="3657600" lvl="7" indent="-317500" algn="l" rtl="0">
              <a:lnSpc>
                <a:spcPct val="115000"/>
              </a:lnSpc>
              <a:spcBef>
                <a:spcPts val="0"/>
              </a:spcBef>
              <a:spcAft>
                <a:spcPts val="0"/>
              </a:spcAft>
              <a:buSzPts val="1400"/>
              <a:buChar char="○"/>
              <a:defRPr/>
            </a:lvl8pPr>
            <a:lvl9pPr marL="4114800" lvl="8" indent="-317500" algn="l" rtl="0">
              <a:lnSpc>
                <a:spcPct val="115000"/>
              </a:lnSpc>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12000"/>
              <a:buNone/>
              <a:defRPr sz="12000"/>
            </a:lvl1pPr>
            <a:lvl2pPr lvl="1" algn="ctr" rtl="0">
              <a:lnSpc>
                <a:spcPct val="100000"/>
              </a:lnSpc>
              <a:spcBef>
                <a:spcPts val="0"/>
              </a:spcBef>
              <a:spcAft>
                <a:spcPts val="0"/>
              </a:spcAft>
              <a:buSzPts val="12000"/>
              <a:buNone/>
              <a:defRPr sz="12000"/>
            </a:lvl2pPr>
            <a:lvl3pPr lvl="2" algn="ctr" rtl="0">
              <a:lnSpc>
                <a:spcPct val="100000"/>
              </a:lnSpc>
              <a:spcBef>
                <a:spcPts val="0"/>
              </a:spcBef>
              <a:spcAft>
                <a:spcPts val="0"/>
              </a:spcAft>
              <a:buSzPts val="12000"/>
              <a:buNone/>
              <a:defRPr sz="12000"/>
            </a:lvl3pPr>
            <a:lvl4pPr lvl="3" algn="ctr" rtl="0">
              <a:lnSpc>
                <a:spcPct val="100000"/>
              </a:lnSpc>
              <a:spcBef>
                <a:spcPts val="0"/>
              </a:spcBef>
              <a:spcAft>
                <a:spcPts val="0"/>
              </a:spcAft>
              <a:buSzPts val="12000"/>
              <a:buNone/>
              <a:defRPr sz="12000"/>
            </a:lvl4pPr>
            <a:lvl5pPr lvl="4" algn="ctr" rtl="0">
              <a:lnSpc>
                <a:spcPct val="100000"/>
              </a:lnSpc>
              <a:spcBef>
                <a:spcPts val="0"/>
              </a:spcBef>
              <a:spcAft>
                <a:spcPts val="0"/>
              </a:spcAft>
              <a:buSzPts val="12000"/>
              <a:buNone/>
              <a:defRPr sz="12000"/>
            </a:lvl5pPr>
            <a:lvl6pPr lvl="5" algn="ctr" rtl="0">
              <a:lnSpc>
                <a:spcPct val="100000"/>
              </a:lnSpc>
              <a:spcBef>
                <a:spcPts val="0"/>
              </a:spcBef>
              <a:spcAft>
                <a:spcPts val="0"/>
              </a:spcAft>
              <a:buSzPts val="12000"/>
              <a:buNone/>
              <a:defRPr sz="12000"/>
            </a:lvl6pPr>
            <a:lvl7pPr lvl="6" algn="ctr" rtl="0">
              <a:lnSpc>
                <a:spcPct val="100000"/>
              </a:lnSpc>
              <a:spcBef>
                <a:spcPts val="0"/>
              </a:spcBef>
              <a:spcAft>
                <a:spcPts val="0"/>
              </a:spcAft>
              <a:buSzPts val="12000"/>
              <a:buNone/>
              <a:defRPr sz="12000"/>
            </a:lvl7pPr>
            <a:lvl8pPr lvl="7" algn="ctr" rtl="0">
              <a:lnSpc>
                <a:spcPct val="100000"/>
              </a:lnSpc>
              <a:spcBef>
                <a:spcPts val="0"/>
              </a:spcBef>
              <a:spcAft>
                <a:spcPts val="0"/>
              </a:spcAft>
              <a:buSzPts val="12000"/>
              <a:buNone/>
              <a:defRPr sz="12000"/>
            </a:lvl8pPr>
            <a:lvl9pPr lvl="8" algn="ctr" rtl="0">
              <a:lnSpc>
                <a:spcPct val="100000"/>
              </a:lnSpc>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rtl="0">
              <a:lnSpc>
                <a:spcPct val="115000"/>
              </a:lnSpc>
              <a:spcBef>
                <a:spcPts val="0"/>
              </a:spcBef>
              <a:spcAft>
                <a:spcPts val="0"/>
              </a:spcAft>
              <a:buSzPts val="1800"/>
              <a:buChar char="●"/>
              <a:defRPr/>
            </a:lvl1pPr>
            <a:lvl2pPr marL="914400" lvl="1" indent="-317500" algn="ctr" rtl="0">
              <a:lnSpc>
                <a:spcPct val="115000"/>
              </a:lnSpc>
              <a:spcBef>
                <a:spcPts val="0"/>
              </a:spcBef>
              <a:spcAft>
                <a:spcPts val="0"/>
              </a:spcAft>
              <a:buSzPts val="1400"/>
              <a:buChar char="○"/>
              <a:defRPr/>
            </a:lvl2pPr>
            <a:lvl3pPr marL="1371600" lvl="2" indent="-317500" algn="ctr" rtl="0">
              <a:lnSpc>
                <a:spcPct val="115000"/>
              </a:lnSpc>
              <a:spcBef>
                <a:spcPts val="0"/>
              </a:spcBef>
              <a:spcAft>
                <a:spcPts val="0"/>
              </a:spcAft>
              <a:buSzPts val="1400"/>
              <a:buChar char="■"/>
              <a:defRPr/>
            </a:lvl3pPr>
            <a:lvl4pPr marL="1828800" lvl="3" indent="-317500" algn="ctr" rtl="0">
              <a:lnSpc>
                <a:spcPct val="115000"/>
              </a:lnSpc>
              <a:spcBef>
                <a:spcPts val="0"/>
              </a:spcBef>
              <a:spcAft>
                <a:spcPts val="0"/>
              </a:spcAft>
              <a:buSzPts val="1400"/>
              <a:buChar char="●"/>
              <a:defRPr/>
            </a:lvl4pPr>
            <a:lvl5pPr marL="2286000" lvl="4" indent="-317500" algn="ctr" rtl="0">
              <a:lnSpc>
                <a:spcPct val="115000"/>
              </a:lnSpc>
              <a:spcBef>
                <a:spcPts val="0"/>
              </a:spcBef>
              <a:spcAft>
                <a:spcPts val="0"/>
              </a:spcAft>
              <a:buSzPts val="1400"/>
              <a:buChar char="○"/>
              <a:defRPr/>
            </a:lvl5pPr>
            <a:lvl6pPr marL="2743200" lvl="5" indent="-317500" algn="ctr" rtl="0">
              <a:lnSpc>
                <a:spcPct val="115000"/>
              </a:lnSpc>
              <a:spcBef>
                <a:spcPts val="0"/>
              </a:spcBef>
              <a:spcAft>
                <a:spcPts val="0"/>
              </a:spcAft>
              <a:buSzPts val="1400"/>
              <a:buChar char="■"/>
              <a:defRPr/>
            </a:lvl6pPr>
            <a:lvl7pPr marL="3200400" lvl="6" indent="-317500" algn="ctr" rtl="0">
              <a:lnSpc>
                <a:spcPct val="115000"/>
              </a:lnSpc>
              <a:spcBef>
                <a:spcPts val="0"/>
              </a:spcBef>
              <a:spcAft>
                <a:spcPts val="0"/>
              </a:spcAft>
              <a:buSzPts val="1400"/>
              <a:buChar char="●"/>
              <a:defRPr/>
            </a:lvl7pPr>
            <a:lvl8pPr marL="3657600" lvl="7" indent="-317500" algn="ctr" rtl="0">
              <a:lnSpc>
                <a:spcPct val="115000"/>
              </a:lnSpc>
              <a:spcBef>
                <a:spcPts val="0"/>
              </a:spcBef>
              <a:spcAft>
                <a:spcPts val="0"/>
              </a:spcAft>
              <a:buSzPts val="1400"/>
              <a:buChar char="○"/>
              <a:defRPr/>
            </a:lvl8pPr>
            <a:lvl9pPr marL="4114800" lvl="8" indent="-317500" algn="ctr" rtl="0">
              <a:lnSpc>
                <a:spcPct val="115000"/>
              </a:lnSpc>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it"/>
              <a:t>‹#›</a:t>
            </a:fld>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t"/>
              <a:t>‹#›</a:t>
            </a:fld>
            <a:endParaRPr/>
          </a:p>
        </p:txBody>
      </p:sp>
    </p:spTree>
  </p:cSld>
  <p:clrMap bg1="lt1" tx1="dk1" bg2="dk2" tx2="lt2" accent1="accent1" accent2="accent2" accent3="accent3" accent4="accent4" accent5="accent5" accent6="accent6" hlink="hlink" folHlink="folHlink"/>
  <p:sldLayoutIdLst>
    <p:sldLayoutId id="2147483683" r:id="rId1"/>
    <p:sldLayoutId id="2147483684"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openxmlformats.org/officeDocument/2006/relationships/image" Target="../media/image20.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image" Target="../media/image22.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6.png"/><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30.jpeg"/></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microsoft.com/office/2018/10/relationships/comments" Target="../comments/modernComment_15F_EF28FDDD.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5.png"/><Relationship Id="rId1" Type="http://schemas.openxmlformats.org/officeDocument/2006/relationships/slideLayout" Target="../slideLayouts/slideLayout15.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15.xml"/><Relationship Id="rId6" Type="http://schemas.openxmlformats.org/officeDocument/2006/relationships/customXml" Target="../ink/ink2.xml"/><Relationship Id="rId5" Type="http://schemas.openxmlformats.org/officeDocument/2006/relationships/image" Target="../media/image71.png"/><Relationship Id="rId4" Type="http://schemas.openxmlformats.org/officeDocument/2006/relationships/customXml" Target="../ink/ink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6.png"/><Relationship Id="rId2" Type="http://schemas.openxmlformats.org/officeDocument/2006/relationships/image" Target="../media/image69.png"/><Relationship Id="rId1" Type="http://schemas.openxmlformats.org/officeDocument/2006/relationships/slideLayout" Target="../slideLayouts/slideLayout15.xml"/><Relationship Id="rId6" Type="http://schemas.openxmlformats.org/officeDocument/2006/relationships/customXml" Target="../ink/ink4.xml"/><Relationship Id="rId5" Type="http://schemas.openxmlformats.org/officeDocument/2006/relationships/image" Target="../media/image75.png"/><Relationship Id="rId4" Type="http://schemas.openxmlformats.org/officeDocument/2006/relationships/customXml" Target="../ink/ink3.xml"/></Relationships>
</file>

<file path=ppt/slides/_rels/slide5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4.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58.pn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0.png"/><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3.sv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6.jpe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25"/>
          <p:cNvPicPr preferRelativeResize="0"/>
          <p:nvPr/>
        </p:nvPicPr>
        <p:blipFill rotWithShape="1">
          <a:blip r:embed="rId3">
            <a:alphaModFix/>
          </a:blip>
          <a:srcRect/>
          <a:stretch/>
        </p:blipFill>
        <p:spPr>
          <a:xfrm>
            <a:off x="127775" y="41775"/>
            <a:ext cx="2042530" cy="1148351"/>
          </a:xfrm>
          <a:prstGeom prst="rect">
            <a:avLst/>
          </a:prstGeom>
          <a:noFill/>
          <a:ln>
            <a:noFill/>
          </a:ln>
        </p:spPr>
      </p:pic>
      <p:sp>
        <p:nvSpPr>
          <p:cNvPr id="100" name="Google Shape;100;p25"/>
          <p:cNvSpPr txBox="1"/>
          <p:nvPr/>
        </p:nvSpPr>
        <p:spPr>
          <a:xfrm>
            <a:off x="7587900" y="4202125"/>
            <a:ext cx="1414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it" sz="1400" b="0" i="0" u="none" strike="noStrike" cap="none">
                <a:solidFill>
                  <a:srgbClr val="000000"/>
                </a:solidFill>
                <a:latin typeface="Avenir"/>
                <a:ea typeface="Avenir"/>
                <a:cs typeface="Avenir"/>
                <a:sym typeface="Avenir"/>
              </a:rPr>
              <a:t>MLDL</a:t>
            </a:r>
            <a:r>
              <a:rPr lang="it">
                <a:latin typeface="Avenir"/>
                <a:ea typeface="Avenir"/>
                <a:cs typeface="Avenir"/>
                <a:sym typeface="Avenir"/>
              </a:rPr>
              <a:t> </a:t>
            </a:r>
            <a:r>
              <a:rPr lang="it" sz="1400" b="0" i="0" u="none" strike="noStrike" cap="none">
                <a:solidFill>
                  <a:srgbClr val="000000"/>
                </a:solidFill>
                <a:latin typeface="Avenir"/>
                <a:ea typeface="Avenir"/>
                <a:cs typeface="Avenir"/>
                <a:sym typeface="Avenir"/>
              </a:rPr>
              <a:t>202</a:t>
            </a:r>
            <a:r>
              <a:rPr lang="it">
                <a:latin typeface="Avenir"/>
                <a:ea typeface="Avenir"/>
                <a:cs typeface="Avenir"/>
                <a:sym typeface="Avenir"/>
              </a:rPr>
              <a:t>2</a:t>
            </a:r>
            <a:r>
              <a:rPr lang="it" sz="1400" b="0" i="0" u="none" strike="noStrike" cap="none">
                <a:solidFill>
                  <a:srgbClr val="000000"/>
                </a:solidFill>
                <a:latin typeface="Avenir"/>
                <a:ea typeface="Avenir"/>
                <a:cs typeface="Avenir"/>
                <a:sym typeface="Avenir"/>
              </a:rPr>
              <a:t>/202</a:t>
            </a:r>
            <a:r>
              <a:rPr lang="it">
                <a:latin typeface="Avenir"/>
                <a:ea typeface="Avenir"/>
                <a:cs typeface="Avenir"/>
                <a:sym typeface="Avenir"/>
              </a:rPr>
              <a:t>3</a:t>
            </a:r>
            <a:endParaRPr sz="1400" b="0" i="0" u="none" strike="noStrike" cap="none">
              <a:solidFill>
                <a:srgbClr val="000000"/>
              </a:solidFill>
              <a:latin typeface="Avenir"/>
              <a:ea typeface="Avenir"/>
              <a:cs typeface="Avenir"/>
              <a:sym typeface="Avenir"/>
            </a:endParaRPr>
          </a:p>
        </p:txBody>
      </p:sp>
      <p:sp>
        <p:nvSpPr>
          <p:cNvPr id="101" name="Google Shape;101;p25"/>
          <p:cNvSpPr txBox="1"/>
          <p:nvPr/>
        </p:nvSpPr>
        <p:spPr>
          <a:xfrm>
            <a:off x="304800" y="3816075"/>
            <a:ext cx="2819400" cy="83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400"/>
              <a:buFont typeface="Arial"/>
              <a:buNone/>
            </a:pPr>
            <a:r>
              <a:rPr lang="it-IT">
                <a:solidFill>
                  <a:schemeClr val="dk1"/>
                </a:solidFill>
                <a:latin typeface="Calibri"/>
                <a:ea typeface="Calibri"/>
                <a:cs typeface="Calibri"/>
                <a:sym typeface="Calibri"/>
              </a:rPr>
              <a:t>319029 Florentin-Cristian Udrea</a:t>
            </a:r>
            <a:endParaRPr lang="it-IT"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it-IT">
                <a:solidFill>
                  <a:schemeClr val="dk1"/>
                </a:solidFill>
                <a:latin typeface="Calibri"/>
                <a:ea typeface="Calibri"/>
                <a:cs typeface="Calibri"/>
                <a:sym typeface="Calibri"/>
              </a:rPr>
              <a:t>314908 Bruno Spaccavento</a:t>
            </a:r>
          </a:p>
          <a:p>
            <a:pPr marL="0" marR="0" lvl="0" indent="0" algn="l" rtl="0">
              <a:lnSpc>
                <a:spcPct val="100000"/>
              </a:lnSpc>
              <a:spcBef>
                <a:spcPts val="0"/>
              </a:spcBef>
              <a:spcAft>
                <a:spcPts val="0"/>
              </a:spcAft>
              <a:buClr>
                <a:srgbClr val="000000"/>
              </a:buClr>
              <a:buSzPts val="1400"/>
              <a:buFont typeface="Arial"/>
              <a:buNone/>
            </a:pPr>
            <a:r>
              <a:rPr lang="it-IT">
                <a:solidFill>
                  <a:schemeClr val="dk1"/>
                </a:solidFill>
                <a:latin typeface="Calibri"/>
                <a:ea typeface="Calibri"/>
                <a:cs typeface="Calibri"/>
                <a:sym typeface="Calibri"/>
              </a:rPr>
              <a:t>317680 Claudio Savelli</a:t>
            </a:r>
          </a:p>
        </p:txBody>
      </p:sp>
      <p:sp>
        <p:nvSpPr>
          <p:cNvPr id="102" name="Google Shape;102;p2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fontScale="85000" lnSpcReduction="10000"/>
          </a:bodyPr>
          <a:lstStyle/>
          <a:p>
            <a:pPr marL="0" indent="0"/>
            <a:r>
              <a:rPr lang="it"/>
              <a:t>Non-generative adversarial learning for federated settings</a:t>
            </a:r>
            <a:endParaRPr lang="it-IT"/>
          </a:p>
        </p:txBody>
      </p:sp>
      <p:sp>
        <p:nvSpPr>
          <p:cNvPr id="103" name="Google Shape;103;p2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it"/>
              <a:t>FedDANN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2CD14D-EC04-4CA6-6135-B9573CE2A85E}"/>
              </a:ext>
            </a:extLst>
          </p:cNvPr>
          <p:cNvSpPr>
            <a:spLocks noGrp="1"/>
          </p:cNvSpPr>
          <p:nvPr>
            <p:ph type="title"/>
          </p:nvPr>
        </p:nvSpPr>
        <p:spPr/>
        <p:txBody>
          <a:bodyPr>
            <a:normAutofit fontScale="90000"/>
          </a:bodyPr>
          <a:lstStyle/>
          <a:p>
            <a:r>
              <a:rPr lang="it-IT"/>
              <a:t>Examples </a:t>
            </a:r>
          </a:p>
        </p:txBody>
      </p:sp>
      <mc:AlternateContent xmlns:mc="http://schemas.openxmlformats.org/markup-compatibility/2006" xmlns:a14="http://schemas.microsoft.com/office/drawing/2010/main">
        <mc:Choice Requires="a14">
          <p:sp>
            <p:nvSpPr>
              <p:cNvPr id="7" name="Segnaposto testo 2">
                <a:extLst>
                  <a:ext uri="{FF2B5EF4-FFF2-40B4-BE49-F238E27FC236}">
                    <a16:creationId xmlns:a16="http://schemas.microsoft.com/office/drawing/2014/main" id="{95C7DBFF-CA62-2A9C-9C07-6FB48BB269B3}"/>
                  </a:ext>
                </a:extLst>
              </p:cNvPr>
              <p:cNvSpPr txBox="1">
                <a:spLocks/>
              </p:cNvSpPr>
              <p:nvPr/>
            </p:nvSpPr>
            <p:spPr>
              <a:xfrm>
                <a:off x="311700" y="1017725"/>
                <a:ext cx="8520600" cy="691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just">
                  <a:lnSpc>
                    <a:spcPct val="114999"/>
                  </a:lnSpc>
                  <a:buFont typeface="Arial"/>
                  <a:buNone/>
                </a:pPr>
                <a:r>
                  <a:rPr lang="it-IT"/>
                  <a:t>More formally, given two clients </a:t>
                </a:r>
                <a14:m>
                  <m:oMath xmlns:m="http://schemas.openxmlformats.org/officeDocument/2006/math">
                    <m:r>
                      <a:rPr lang="it-IT" i="1" dirty="0" smtClean="0">
                        <a:latin typeface="Cambria Math" panose="02040503050406030204" pitchFamily="18" charset="0"/>
                      </a:rPr>
                      <m:t>𝑖</m:t>
                    </m:r>
                  </m:oMath>
                </a14:m>
                <a:r>
                  <a:rPr lang="it-IT" i="1"/>
                  <a:t> </a:t>
                </a:r>
                <a:r>
                  <a:rPr lang="it-IT"/>
                  <a:t>and </a:t>
                </a:r>
                <a14:m>
                  <m:oMath xmlns:m="http://schemas.openxmlformats.org/officeDocument/2006/math">
                    <m:r>
                      <a:rPr lang="it-IT" i="1" dirty="0" smtClean="0">
                        <a:latin typeface="Cambria Math" panose="02040503050406030204" pitchFamily="18" charset="0"/>
                      </a:rPr>
                      <m:t>𝑗</m:t>
                    </m:r>
                  </m:oMath>
                </a14:m>
                <a:r>
                  <a:rPr lang="it-IT" i="1"/>
                  <a:t> </a:t>
                </a:r>
                <a:r>
                  <a:rPr lang="it-IT"/>
                  <a:t>and </a:t>
                </a:r>
                <a14:m>
                  <m:oMath xmlns:m="http://schemas.openxmlformats.org/officeDocument/2006/math">
                    <m:r>
                      <a:rPr lang="it-IT" i="1" dirty="0" smtClean="0">
                        <a:latin typeface="Cambria Math" panose="02040503050406030204" pitchFamily="18" charset="0"/>
                      </a:rPr>
                      <m:t>∀ </m:t>
                    </m:r>
                    <m:r>
                      <a:rPr lang="it-IT" i="1" dirty="0" smtClean="0">
                        <a:latin typeface="Cambria Math" panose="02040503050406030204" pitchFamily="18" charset="0"/>
                      </a:rPr>
                      <m:t>𝑖</m:t>
                    </m:r>
                    <m:r>
                      <a:rPr lang="it-IT" i="1" dirty="0" smtClean="0">
                        <a:latin typeface="Cambria Math" panose="02040503050406030204" pitchFamily="18" charset="0"/>
                      </a:rPr>
                      <m:t>≠</m:t>
                    </m:r>
                    <m:r>
                      <a:rPr lang="it-IT" i="1" dirty="0" smtClean="0">
                        <a:latin typeface="Cambria Math" panose="02040503050406030204" pitchFamily="18" charset="0"/>
                      </a:rPr>
                      <m:t>𝑗</m:t>
                    </m:r>
                  </m:oMath>
                </a14:m>
                <a:r>
                  <a:rPr lang="it-IT"/>
                  <a:t>, </a:t>
                </a:r>
                <a14:m>
                  <m:oMath xmlns:m="http://schemas.openxmlformats.org/officeDocument/2006/math">
                    <m:sSub>
                      <m:sSubPr>
                        <m:ctrlPr>
                          <a:rPr lang="it-IT" i="1" dirty="0" smtClean="0">
                            <a:latin typeface="Cambria Math" panose="02040503050406030204" pitchFamily="18" charset="0"/>
                          </a:rPr>
                        </m:ctrlPr>
                      </m:sSubPr>
                      <m:e>
                        <m:r>
                          <a:rPr lang="it-IT" i="1" dirty="0" smtClean="0">
                            <a:latin typeface="Cambria Math" panose="02040503050406030204" pitchFamily="18" charset="0"/>
                          </a:rPr>
                          <m:t>𝑃</m:t>
                        </m:r>
                      </m:e>
                      <m:sub>
                        <m:r>
                          <a:rPr lang="it-IT" i="1" dirty="0" smtClean="0">
                            <a:latin typeface="Cambria Math" panose="02040503050406030204" pitchFamily="18" charset="0"/>
                          </a:rPr>
                          <m:t>𝑖</m:t>
                        </m:r>
                      </m:sub>
                    </m:sSub>
                    <m:r>
                      <a:rPr lang="it-IT" i="1" dirty="0">
                        <a:latin typeface="Cambria Math" panose="02040503050406030204" pitchFamily="18" charset="0"/>
                      </a:rPr>
                      <m:t>(</m:t>
                    </m:r>
                    <m:r>
                      <a:rPr lang="it-IT" i="1" dirty="0">
                        <a:latin typeface="Cambria Math" panose="02040503050406030204" pitchFamily="18" charset="0"/>
                      </a:rPr>
                      <m:t>𝑥</m:t>
                    </m:r>
                    <m:r>
                      <a:rPr lang="it-IT" i="1" dirty="0">
                        <a:latin typeface="Cambria Math" panose="02040503050406030204" pitchFamily="18" charset="0"/>
                      </a:rPr>
                      <m:t>,</m:t>
                    </m:r>
                    <m:r>
                      <a:rPr lang="it-IT" i="1" dirty="0">
                        <a:latin typeface="Cambria Math" panose="02040503050406030204" pitchFamily="18" charset="0"/>
                      </a:rPr>
                      <m:t>𝑦</m:t>
                    </m:r>
                    <m:r>
                      <a:rPr lang="it-IT" i="1" dirty="0">
                        <a:latin typeface="Cambria Math" panose="02040503050406030204" pitchFamily="18" charset="0"/>
                      </a:rPr>
                      <m:t>)≠</m:t>
                    </m:r>
                    <m:sSub>
                      <m:sSubPr>
                        <m:ctrlPr>
                          <a:rPr lang="it-IT" i="1" dirty="0" smtClean="0">
                            <a:latin typeface="Cambria Math" panose="02040503050406030204" pitchFamily="18" charset="0"/>
                          </a:rPr>
                        </m:ctrlPr>
                      </m:sSubPr>
                      <m:e>
                        <m:r>
                          <a:rPr lang="it-IT" i="1" dirty="0" smtClean="0">
                            <a:latin typeface="Cambria Math" panose="02040503050406030204" pitchFamily="18" charset="0"/>
                          </a:rPr>
                          <m:t>𝑃</m:t>
                        </m:r>
                      </m:e>
                      <m:sub>
                        <m:r>
                          <a:rPr lang="it-IT" i="1" dirty="0" smtClean="0">
                            <a:latin typeface="Cambria Math" panose="02040503050406030204" pitchFamily="18" charset="0"/>
                          </a:rPr>
                          <m:t>𝑗</m:t>
                        </m:r>
                      </m:sub>
                    </m:sSub>
                    <m:r>
                      <a:rPr lang="it-IT" i="1" dirty="0">
                        <a:latin typeface="Cambria Math" panose="02040503050406030204" pitchFamily="18" charset="0"/>
                      </a:rPr>
                      <m:t>(</m:t>
                    </m:r>
                    <m:r>
                      <a:rPr lang="it-IT" i="1" dirty="0">
                        <a:latin typeface="Cambria Math" panose="02040503050406030204" pitchFamily="18" charset="0"/>
                      </a:rPr>
                      <m:t>𝑥</m:t>
                    </m:r>
                    <m:r>
                      <a:rPr lang="it-IT" i="1" dirty="0">
                        <a:latin typeface="Cambria Math" panose="02040503050406030204" pitchFamily="18" charset="0"/>
                      </a:rPr>
                      <m:t>,</m:t>
                    </m:r>
                    <m:r>
                      <a:rPr lang="it-IT" i="1" dirty="0">
                        <a:latin typeface="Cambria Math" panose="02040503050406030204" pitchFamily="18" charset="0"/>
                      </a:rPr>
                      <m:t>𝑦</m:t>
                    </m:r>
                    <m:r>
                      <a:rPr lang="it-IT" i="1" dirty="0">
                        <a:latin typeface="Cambria Math" panose="02040503050406030204" pitchFamily="18" charset="0"/>
                      </a:rPr>
                      <m:t>). </m:t>
                    </m:r>
                  </m:oMath>
                </a14:m>
                <a:r>
                  <a:rPr lang="it-IT" i="1"/>
                  <a:t>We can rewrite </a:t>
                </a:r>
                <a14:m>
                  <m:oMath xmlns:m="http://schemas.openxmlformats.org/officeDocument/2006/math">
                    <m:sSub>
                      <m:sSubPr>
                        <m:ctrlPr>
                          <a:rPr lang="it-IT" i="1" dirty="0" smtClean="0">
                            <a:latin typeface="Cambria Math" panose="02040503050406030204" pitchFamily="18" charset="0"/>
                          </a:rPr>
                        </m:ctrlPr>
                      </m:sSubPr>
                      <m:e>
                        <m:r>
                          <a:rPr lang="it-IT" i="1" dirty="0" smtClean="0">
                            <a:latin typeface="Cambria Math" panose="02040503050406030204" pitchFamily="18" charset="0"/>
                          </a:rPr>
                          <m:t>𝑃</m:t>
                        </m:r>
                      </m:e>
                      <m:sub>
                        <m:r>
                          <a:rPr lang="it-IT" i="1" dirty="0" smtClean="0">
                            <a:latin typeface="Cambria Math" panose="02040503050406030204" pitchFamily="18" charset="0"/>
                          </a:rPr>
                          <m:t>𝑖</m:t>
                        </m:r>
                      </m:sub>
                    </m:sSub>
                    <m:r>
                      <a:rPr lang="it-IT" i="1" dirty="0">
                        <a:latin typeface="Cambria Math" panose="02040503050406030204" pitchFamily="18" charset="0"/>
                      </a:rPr>
                      <m:t>(</m:t>
                    </m:r>
                    <m:r>
                      <a:rPr lang="it-IT" i="1" dirty="0">
                        <a:latin typeface="Cambria Math" panose="02040503050406030204" pitchFamily="18" charset="0"/>
                      </a:rPr>
                      <m:t>𝑥</m:t>
                    </m:r>
                    <m:r>
                      <a:rPr lang="it-IT" i="1" dirty="0">
                        <a:latin typeface="Cambria Math" panose="02040503050406030204" pitchFamily="18" charset="0"/>
                      </a:rPr>
                      <m:t>,</m:t>
                    </m:r>
                    <m:r>
                      <a:rPr lang="it-IT" i="1" dirty="0">
                        <a:latin typeface="Cambria Math" panose="02040503050406030204" pitchFamily="18" charset="0"/>
                      </a:rPr>
                      <m:t>𝑦</m:t>
                    </m:r>
                    <m:r>
                      <a:rPr lang="it-IT" i="1" dirty="0">
                        <a:latin typeface="Cambria Math" panose="02040503050406030204" pitchFamily="18" charset="0"/>
                      </a:rPr>
                      <m:t>)</m:t>
                    </m:r>
                  </m:oMath>
                </a14:m>
                <a:r>
                  <a:rPr lang="it-IT" i="1"/>
                  <a:t> as </a:t>
                </a:r>
                <a14:m>
                  <m:oMath xmlns:m="http://schemas.openxmlformats.org/officeDocument/2006/math">
                    <m:sSub>
                      <m:sSubPr>
                        <m:ctrlPr>
                          <a:rPr lang="it-IT" i="1" dirty="0" smtClean="0">
                            <a:latin typeface="Cambria Math" panose="02040503050406030204" pitchFamily="18" charset="0"/>
                          </a:rPr>
                        </m:ctrlPr>
                      </m:sSubPr>
                      <m:e>
                        <m:r>
                          <a:rPr lang="it-IT" i="1" dirty="0" smtClean="0">
                            <a:latin typeface="Cambria Math" panose="02040503050406030204" pitchFamily="18" charset="0"/>
                          </a:rPr>
                          <m:t>𝑃</m:t>
                        </m:r>
                      </m:e>
                      <m:sub>
                        <m:r>
                          <a:rPr lang="it-IT" i="1" dirty="0" smtClean="0">
                            <a:latin typeface="Cambria Math" panose="02040503050406030204" pitchFamily="18" charset="0"/>
                          </a:rPr>
                          <m:t>𝑖</m:t>
                        </m:r>
                      </m:sub>
                    </m:sSub>
                    <m:r>
                      <a:rPr lang="it-IT" i="1" dirty="0">
                        <a:latin typeface="Cambria Math" panose="02040503050406030204" pitchFamily="18" charset="0"/>
                      </a:rPr>
                      <m:t>(</m:t>
                    </m:r>
                    <m:r>
                      <a:rPr lang="it-IT" i="1" dirty="0">
                        <a:latin typeface="Cambria Math" panose="02040503050406030204" pitchFamily="18" charset="0"/>
                      </a:rPr>
                      <m:t>𝑦</m:t>
                    </m:r>
                    <m:r>
                      <a:rPr lang="it-IT" i="1" dirty="0">
                        <a:latin typeface="Cambria Math" panose="02040503050406030204" pitchFamily="18" charset="0"/>
                      </a:rPr>
                      <m:t>|</m:t>
                    </m:r>
                    <m:r>
                      <a:rPr lang="it-IT" i="1" dirty="0">
                        <a:latin typeface="Cambria Math" panose="02040503050406030204" pitchFamily="18" charset="0"/>
                      </a:rPr>
                      <m:t>𝑥</m:t>
                    </m:r>
                    <m:r>
                      <a:rPr lang="it-IT" i="1" dirty="0">
                        <a:latin typeface="Cambria Math" panose="02040503050406030204" pitchFamily="18" charset="0"/>
                      </a:rPr>
                      <m:t>)</m:t>
                    </m:r>
                    <m:sSub>
                      <m:sSubPr>
                        <m:ctrlPr>
                          <a:rPr lang="it-IT" i="1" dirty="0">
                            <a:latin typeface="Cambria Math" panose="02040503050406030204" pitchFamily="18" charset="0"/>
                          </a:rPr>
                        </m:ctrlPr>
                      </m:sSubPr>
                      <m:e>
                        <m:r>
                          <a:rPr lang="it-IT" i="1" dirty="0">
                            <a:latin typeface="Cambria Math" panose="02040503050406030204" pitchFamily="18" charset="0"/>
                          </a:rPr>
                          <m:t>𝑃</m:t>
                        </m:r>
                      </m:e>
                      <m:sub>
                        <m:r>
                          <a:rPr lang="it-IT" i="1" dirty="0">
                            <a:latin typeface="Cambria Math" panose="02040503050406030204" pitchFamily="18" charset="0"/>
                          </a:rPr>
                          <m:t>𝑖</m:t>
                        </m:r>
                      </m:sub>
                    </m:sSub>
                    <m:r>
                      <a:rPr lang="it-IT" i="1" dirty="0">
                        <a:latin typeface="Cambria Math" panose="02040503050406030204" pitchFamily="18" charset="0"/>
                      </a:rPr>
                      <m:t>(</m:t>
                    </m:r>
                    <m:r>
                      <a:rPr lang="it-IT" i="1" dirty="0">
                        <a:latin typeface="Cambria Math" panose="02040503050406030204" pitchFamily="18" charset="0"/>
                      </a:rPr>
                      <m:t>𝑥</m:t>
                    </m:r>
                    <m:r>
                      <a:rPr lang="it-IT" i="1" dirty="0">
                        <a:latin typeface="Cambria Math" panose="02040503050406030204" pitchFamily="18" charset="0"/>
                      </a:rPr>
                      <m:t>)</m:t>
                    </m:r>
                  </m:oMath>
                </a14:m>
                <a:r>
                  <a:rPr lang="it-IT" i="1"/>
                  <a:t> or </a:t>
                </a:r>
                <a14:m>
                  <m:oMath xmlns:m="http://schemas.openxmlformats.org/officeDocument/2006/math">
                    <m:sSub>
                      <m:sSubPr>
                        <m:ctrlPr>
                          <a:rPr lang="it-IT" i="1" dirty="0">
                            <a:latin typeface="Cambria Math" panose="02040503050406030204" pitchFamily="18" charset="0"/>
                          </a:rPr>
                        </m:ctrlPr>
                      </m:sSubPr>
                      <m:e>
                        <m:r>
                          <a:rPr lang="it-IT" i="1" dirty="0">
                            <a:latin typeface="Cambria Math" panose="02040503050406030204" pitchFamily="18" charset="0"/>
                          </a:rPr>
                          <m:t>𝑃</m:t>
                        </m:r>
                      </m:e>
                      <m:sub>
                        <m:r>
                          <a:rPr lang="it-IT" i="1" dirty="0">
                            <a:latin typeface="Cambria Math" panose="02040503050406030204" pitchFamily="18" charset="0"/>
                          </a:rPr>
                          <m:t>𝑖</m:t>
                        </m:r>
                      </m:sub>
                    </m:sSub>
                    <m:r>
                      <a:rPr lang="it-IT" i="1" dirty="0" smtClean="0">
                        <a:latin typeface="Cambria Math" panose="02040503050406030204" pitchFamily="18" charset="0"/>
                      </a:rPr>
                      <m:t>(</m:t>
                    </m:r>
                    <m:r>
                      <a:rPr lang="it-IT" i="1" dirty="0">
                        <a:latin typeface="Cambria Math" panose="02040503050406030204" pitchFamily="18" charset="0"/>
                      </a:rPr>
                      <m:t>𝑥</m:t>
                    </m:r>
                    <m:r>
                      <a:rPr lang="it-IT" i="1" dirty="0">
                        <a:latin typeface="Cambria Math" panose="02040503050406030204" pitchFamily="18" charset="0"/>
                      </a:rPr>
                      <m:t>|</m:t>
                    </m:r>
                    <m:r>
                      <a:rPr lang="it-IT" i="1" dirty="0">
                        <a:latin typeface="Cambria Math" panose="02040503050406030204" pitchFamily="18" charset="0"/>
                      </a:rPr>
                      <m:t>𝑦</m:t>
                    </m:r>
                    <m:r>
                      <a:rPr lang="it-IT" i="1" dirty="0" smtClean="0">
                        <a:latin typeface="Cambria Math" panose="02040503050406030204" pitchFamily="18" charset="0"/>
                      </a:rPr>
                      <m:t>)</m:t>
                    </m:r>
                    <m:sSub>
                      <m:sSubPr>
                        <m:ctrlPr>
                          <a:rPr lang="it-IT" i="1" dirty="0">
                            <a:latin typeface="Cambria Math" panose="02040503050406030204" pitchFamily="18" charset="0"/>
                          </a:rPr>
                        </m:ctrlPr>
                      </m:sSubPr>
                      <m:e>
                        <m:r>
                          <a:rPr lang="it-IT" i="1" dirty="0">
                            <a:latin typeface="Cambria Math" panose="02040503050406030204" pitchFamily="18" charset="0"/>
                          </a:rPr>
                          <m:t>𝑃</m:t>
                        </m:r>
                      </m:e>
                      <m:sub>
                        <m:r>
                          <a:rPr lang="it-IT" i="1" dirty="0">
                            <a:latin typeface="Cambria Math" panose="02040503050406030204" pitchFamily="18" charset="0"/>
                          </a:rPr>
                          <m:t>𝑖</m:t>
                        </m:r>
                      </m:sub>
                    </m:sSub>
                    <m:r>
                      <a:rPr lang="it-IT" i="1" dirty="0" smtClean="0">
                        <a:latin typeface="Cambria Math" panose="02040503050406030204" pitchFamily="18" charset="0"/>
                      </a:rPr>
                      <m:t>(</m:t>
                    </m:r>
                    <m:r>
                      <a:rPr lang="it-IT" i="1" dirty="0">
                        <a:latin typeface="Cambria Math" panose="02040503050406030204" pitchFamily="18" charset="0"/>
                      </a:rPr>
                      <m:t>𝑦</m:t>
                    </m:r>
                    <m:r>
                      <a:rPr lang="it-IT" i="1" dirty="0">
                        <a:latin typeface="Cambria Math" panose="02040503050406030204" pitchFamily="18" charset="0"/>
                      </a:rPr>
                      <m:t>). </m:t>
                    </m:r>
                  </m:oMath>
                </a14:m>
                <a:r>
                  <a:rPr lang="it-IT" i="1"/>
                  <a:t>When:</a:t>
                </a:r>
                <a:endParaRPr lang="en-US"/>
              </a:p>
            </p:txBody>
          </p:sp>
        </mc:Choice>
        <mc:Fallback xmlns="">
          <p:sp>
            <p:nvSpPr>
              <p:cNvPr id="7" name="Segnaposto testo 2">
                <a:extLst>
                  <a:ext uri="{FF2B5EF4-FFF2-40B4-BE49-F238E27FC236}">
                    <a16:creationId xmlns:a16="http://schemas.microsoft.com/office/drawing/2014/main" id="{95C7DBFF-CA62-2A9C-9C07-6FB48BB269B3}"/>
                  </a:ext>
                </a:extLst>
              </p:cNvPr>
              <p:cNvSpPr txBox="1">
                <a:spLocks noRot="1" noChangeAspect="1" noMove="1" noResize="1" noEditPoints="1" noAdjustHandles="1" noChangeArrowheads="1" noChangeShapeType="1" noTextEdit="1"/>
              </p:cNvSpPr>
              <p:nvPr/>
            </p:nvSpPr>
            <p:spPr>
              <a:xfrm>
                <a:off x="311700" y="1017725"/>
                <a:ext cx="8520600" cy="691512"/>
              </a:xfrm>
              <a:prstGeom prst="rect">
                <a:avLst/>
              </a:prstGeom>
              <a:blipFill>
                <a:blip r:embed="rId3"/>
                <a:stretch>
                  <a:fillRect r="-644" b="-2566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Segnaposto testo 2">
                <a:extLst>
                  <a:ext uri="{FF2B5EF4-FFF2-40B4-BE49-F238E27FC236}">
                    <a16:creationId xmlns:a16="http://schemas.microsoft.com/office/drawing/2014/main" id="{78728AD6-81BD-7BE9-4F2A-F633E46C1824}"/>
                  </a:ext>
                </a:extLst>
              </p:cNvPr>
              <p:cNvSpPr>
                <a:spLocks noGrp="1"/>
              </p:cNvSpPr>
              <p:nvPr>
                <p:ph type="body" idx="1"/>
              </p:nvPr>
            </p:nvSpPr>
            <p:spPr>
              <a:xfrm>
                <a:off x="311700" y="1709237"/>
                <a:ext cx="4260300" cy="3174490"/>
              </a:xfrm>
            </p:spPr>
            <p:txBody>
              <a:bodyPr anchor="ctr">
                <a:normAutofit/>
              </a:bodyPr>
              <a:lstStyle/>
              <a:p>
                <a:pPr marL="400050" indent="-285750" algn="just">
                  <a:lnSpc>
                    <a:spcPct val="114999"/>
                  </a:lnSpc>
                </a:pPr>
                <a14:m>
                  <m:oMath xmlns:m="http://schemas.openxmlformats.org/officeDocument/2006/math">
                    <m:sSub>
                      <m:sSubPr>
                        <m:ctrlPr>
                          <a:rPr lang="it-IT" sz="1500" i="1" dirty="0">
                            <a:latin typeface="Cambria Math" panose="02040503050406030204" pitchFamily="18" charset="0"/>
                          </a:rPr>
                        </m:ctrlPr>
                      </m:sSubPr>
                      <m:e>
                        <m:r>
                          <a:rPr lang="it-IT" sz="1500" i="1" dirty="0">
                            <a:latin typeface="Cambria Math" panose="02040503050406030204" pitchFamily="18" charset="0"/>
                          </a:rPr>
                          <m:t>𝑃</m:t>
                        </m:r>
                      </m:e>
                      <m:sub>
                        <m:r>
                          <a:rPr lang="it-IT" sz="1500" i="1" dirty="0">
                            <a:latin typeface="Cambria Math" panose="02040503050406030204" pitchFamily="18" charset="0"/>
                          </a:rPr>
                          <m:t>𝑖</m:t>
                        </m:r>
                      </m:sub>
                    </m:sSub>
                    <m:r>
                      <a:rPr lang="it-IT" sz="1500" i="1" dirty="0">
                        <a:latin typeface="Cambria Math" panose="02040503050406030204" pitchFamily="18" charset="0"/>
                      </a:rPr>
                      <m:t>(</m:t>
                    </m:r>
                    <m:r>
                      <a:rPr lang="it-IT" sz="1500" i="1" dirty="0">
                        <a:latin typeface="Cambria Math" panose="02040503050406030204" pitchFamily="18" charset="0"/>
                      </a:rPr>
                      <m:t>𝑥</m:t>
                    </m:r>
                    <m:r>
                      <a:rPr lang="it-IT" sz="1500" i="1" dirty="0">
                        <a:latin typeface="Cambria Math" panose="02040503050406030204" pitchFamily="18" charset="0"/>
                      </a:rPr>
                      <m:t>|</m:t>
                    </m:r>
                    <m:r>
                      <a:rPr lang="it-IT" sz="1500" i="1" dirty="0">
                        <a:latin typeface="Cambria Math" panose="02040503050406030204" pitchFamily="18" charset="0"/>
                      </a:rPr>
                      <m:t>𝑦</m:t>
                    </m:r>
                    <m:r>
                      <a:rPr lang="it-IT" sz="1500" i="1" dirty="0">
                        <a:latin typeface="Cambria Math" panose="02040503050406030204" pitchFamily="18" charset="0"/>
                      </a:rPr>
                      <m:t>)</m:t>
                    </m:r>
                  </m:oMath>
                </a14:m>
                <a:r>
                  <a:rPr lang="it-IT" sz="1500" i="1"/>
                  <a:t> </a:t>
                </a:r>
                <a:r>
                  <a:rPr lang="it-IT" sz="1500"/>
                  <a:t>is the same, but</a:t>
                </a:r>
                <a:r>
                  <a:rPr lang="it-IT" sz="1500" i="1"/>
                  <a:t> </a:t>
                </a:r>
                <a14:m>
                  <m:oMath xmlns:m="http://schemas.openxmlformats.org/officeDocument/2006/math">
                    <m:sSub>
                      <m:sSubPr>
                        <m:ctrlPr>
                          <a:rPr lang="it-IT" sz="1500" i="1" dirty="0">
                            <a:latin typeface="Cambria Math" panose="02040503050406030204" pitchFamily="18" charset="0"/>
                          </a:rPr>
                        </m:ctrlPr>
                      </m:sSubPr>
                      <m:e>
                        <m:r>
                          <a:rPr lang="it-IT" sz="1500" i="1" dirty="0">
                            <a:latin typeface="Cambria Math" panose="02040503050406030204" pitchFamily="18" charset="0"/>
                          </a:rPr>
                          <m:t>𝑃</m:t>
                        </m:r>
                      </m:e>
                      <m:sub>
                        <m:r>
                          <a:rPr lang="it-IT" sz="1500" i="1" dirty="0">
                            <a:latin typeface="Cambria Math" panose="02040503050406030204" pitchFamily="18" charset="0"/>
                          </a:rPr>
                          <m:t>𝑖</m:t>
                        </m:r>
                      </m:sub>
                    </m:sSub>
                    <m:r>
                      <a:rPr lang="it-IT" sz="1500" i="1" dirty="0">
                        <a:latin typeface="Cambria Math" panose="02040503050406030204" pitchFamily="18" charset="0"/>
                      </a:rPr>
                      <m:t>(</m:t>
                    </m:r>
                    <m:r>
                      <a:rPr lang="it-IT" sz="1500" i="1" dirty="0">
                        <a:latin typeface="Cambria Math" panose="02040503050406030204" pitchFamily="18" charset="0"/>
                      </a:rPr>
                      <m:t>𝑦</m:t>
                    </m:r>
                    <m:r>
                      <a:rPr lang="it-IT" sz="1500" i="1" dirty="0">
                        <a:latin typeface="Cambria Math" panose="02040503050406030204" pitchFamily="18" charset="0"/>
                      </a:rPr>
                      <m:t>)</m:t>
                    </m:r>
                  </m:oMath>
                </a14:m>
                <a:r>
                  <a:rPr lang="it-IT" sz="1500" i="1"/>
                  <a:t> </a:t>
                </a:r>
                <a:r>
                  <a:rPr lang="it-IT" sz="1500"/>
                  <a:t>changes →   </a:t>
                </a:r>
                <a:r>
                  <a:rPr lang="it-IT" sz="1500" b="1"/>
                  <a:t>Label Skew;</a:t>
                </a:r>
              </a:p>
              <a:p>
                <a:pPr marL="857250" lvl="1" indent="-285750" algn="just">
                  <a:lnSpc>
                    <a:spcPct val="114999"/>
                  </a:lnSpc>
                </a:pPr>
                <a:endParaRPr lang="it-IT" sz="1100" b="1"/>
              </a:p>
              <a:p>
                <a:pPr marL="400050" indent="-285750" algn="just">
                  <a:lnSpc>
                    <a:spcPct val="114999"/>
                  </a:lnSpc>
                </a:pPr>
                <a:r>
                  <a:rPr lang="it-IT" sz="1500"/>
                  <a:t>Client see different classes;</a:t>
                </a:r>
              </a:p>
              <a:p>
                <a:pPr marL="857250" lvl="1" indent="-285750" algn="just">
                  <a:lnSpc>
                    <a:spcPct val="114999"/>
                  </a:lnSpc>
                </a:pPr>
                <a:endParaRPr lang="it-IT" sz="1100"/>
              </a:p>
              <a:p>
                <a:pPr marL="400050" indent="-285750" algn="just">
                  <a:lnSpc>
                    <a:spcPct val="114999"/>
                  </a:lnSpc>
                </a:pPr>
                <a:r>
                  <a:rPr lang="it-IT" sz="1500"/>
                  <a:t>Some labels are </a:t>
                </a:r>
                <a:r>
                  <a:rPr lang="it-IT" sz="1500" u="sng"/>
                  <a:t>available only in particular context</a:t>
                </a:r>
                <a:r>
                  <a:rPr lang="it-IT" sz="1500"/>
                  <a:t> (e.g. Pandas are only in certain regions of our world).</a:t>
                </a:r>
              </a:p>
            </p:txBody>
          </p:sp>
        </mc:Choice>
        <mc:Fallback xmlns="">
          <p:sp>
            <p:nvSpPr>
              <p:cNvPr id="10" name="Segnaposto testo 2">
                <a:extLst>
                  <a:ext uri="{FF2B5EF4-FFF2-40B4-BE49-F238E27FC236}">
                    <a16:creationId xmlns:a16="http://schemas.microsoft.com/office/drawing/2014/main" id="{78728AD6-81BD-7BE9-4F2A-F633E46C1824}"/>
                  </a:ext>
                </a:extLst>
              </p:cNvPr>
              <p:cNvSpPr>
                <a:spLocks noGrp="1" noRot="1" noChangeAspect="1" noMove="1" noResize="1" noEditPoints="1" noAdjustHandles="1" noChangeArrowheads="1" noChangeShapeType="1" noTextEdit="1"/>
              </p:cNvSpPr>
              <p:nvPr>
                <p:ph type="body" idx="1"/>
              </p:nvPr>
            </p:nvSpPr>
            <p:spPr>
              <a:xfrm>
                <a:off x="311700" y="1709237"/>
                <a:ext cx="4260300" cy="3174490"/>
              </a:xfrm>
              <a:blipFill>
                <a:blip r:embed="rId4"/>
                <a:stretch>
                  <a:fillRect r="-572"/>
                </a:stretch>
              </a:blipFill>
            </p:spPr>
            <p:txBody>
              <a:bodyPr/>
              <a:lstStyle/>
              <a:p>
                <a:r>
                  <a:rPr lang="en-US">
                    <a:noFill/>
                  </a:rPr>
                  <a:t> </a:t>
                </a:r>
              </a:p>
            </p:txBody>
          </p:sp>
        </mc:Fallback>
      </mc:AlternateContent>
      <p:pic>
        <p:nvPicPr>
          <p:cNvPr id="6" name="Picture 5" descr="A cartoon panda holding a bamboo&#10;&#10;Description automatically generated with medium confidence">
            <a:extLst>
              <a:ext uri="{FF2B5EF4-FFF2-40B4-BE49-F238E27FC236}">
                <a16:creationId xmlns:a16="http://schemas.microsoft.com/office/drawing/2014/main" id="{D7B19445-B508-A2E2-C95C-BFB0695B24EC}"/>
              </a:ext>
            </a:extLst>
          </p:cNvPr>
          <p:cNvPicPr>
            <a:picLocks noChangeAspect="1"/>
          </p:cNvPicPr>
          <p:nvPr/>
        </p:nvPicPr>
        <p:blipFill>
          <a:blip r:embed="rId5"/>
          <a:stretch>
            <a:fillRect/>
          </a:stretch>
        </p:blipFill>
        <p:spPr>
          <a:xfrm>
            <a:off x="4862945" y="1642774"/>
            <a:ext cx="4696691" cy="3307417"/>
          </a:xfrm>
          <a:prstGeom prst="rect">
            <a:avLst/>
          </a:prstGeom>
        </p:spPr>
      </p:pic>
      <p:sp>
        <p:nvSpPr>
          <p:cNvPr id="3" name="Slide Number Placeholder 2">
            <a:extLst>
              <a:ext uri="{FF2B5EF4-FFF2-40B4-BE49-F238E27FC236}">
                <a16:creationId xmlns:a16="http://schemas.microsoft.com/office/drawing/2014/main" id="{BD0626AB-3832-36A0-0D46-CBC1BE2F2C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 smtClean="0"/>
              <a:t>10</a:t>
            </a:fld>
            <a:endParaRPr lang="it"/>
          </a:p>
        </p:txBody>
      </p:sp>
    </p:spTree>
    <p:extLst>
      <p:ext uri="{BB962C8B-B14F-4D97-AF65-F5344CB8AC3E}">
        <p14:creationId xmlns:p14="http://schemas.microsoft.com/office/powerpoint/2010/main" val="4025921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2CD14D-EC04-4CA6-6135-B9573CE2A85E}"/>
              </a:ext>
            </a:extLst>
          </p:cNvPr>
          <p:cNvSpPr>
            <a:spLocks noGrp="1"/>
          </p:cNvSpPr>
          <p:nvPr>
            <p:ph type="title"/>
          </p:nvPr>
        </p:nvSpPr>
        <p:spPr/>
        <p:txBody>
          <a:bodyPr>
            <a:normAutofit fontScale="90000"/>
          </a:bodyPr>
          <a:lstStyle/>
          <a:p>
            <a:r>
              <a:rPr lang="it-IT"/>
              <a:t>Examples </a:t>
            </a:r>
          </a:p>
        </p:txBody>
      </p:sp>
      <mc:AlternateContent xmlns:mc="http://schemas.openxmlformats.org/markup-compatibility/2006" xmlns:a14="http://schemas.microsoft.com/office/drawing/2010/main">
        <mc:Choice Requires="a14">
          <p:sp>
            <p:nvSpPr>
              <p:cNvPr id="7" name="Segnaposto testo 2">
                <a:extLst>
                  <a:ext uri="{FF2B5EF4-FFF2-40B4-BE49-F238E27FC236}">
                    <a16:creationId xmlns:a16="http://schemas.microsoft.com/office/drawing/2014/main" id="{95C7DBFF-CA62-2A9C-9C07-6FB48BB269B3}"/>
                  </a:ext>
                </a:extLst>
              </p:cNvPr>
              <p:cNvSpPr txBox="1">
                <a:spLocks/>
              </p:cNvSpPr>
              <p:nvPr/>
            </p:nvSpPr>
            <p:spPr>
              <a:xfrm>
                <a:off x="311700" y="1017725"/>
                <a:ext cx="8520600" cy="691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just">
                  <a:lnSpc>
                    <a:spcPct val="114999"/>
                  </a:lnSpc>
                  <a:buFont typeface="Arial"/>
                  <a:buNone/>
                </a:pPr>
                <a:r>
                  <a:rPr lang="it-IT"/>
                  <a:t>More formally, given two clients </a:t>
                </a:r>
                <a14:m>
                  <m:oMath xmlns:m="http://schemas.openxmlformats.org/officeDocument/2006/math">
                    <m:r>
                      <a:rPr lang="it-IT" i="1" dirty="0" smtClean="0">
                        <a:latin typeface="Cambria Math" panose="02040503050406030204" pitchFamily="18" charset="0"/>
                      </a:rPr>
                      <m:t>𝑖</m:t>
                    </m:r>
                  </m:oMath>
                </a14:m>
                <a:r>
                  <a:rPr lang="it-IT" i="1"/>
                  <a:t> </a:t>
                </a:r>
                <a:r>
                  <a:rPr lang="it-IT"/>
                  <a:t>and </a:t>
                </a:r>
                <a14:m>
                  <m:oMath xmlns:m="http://schemas.openxmlformats.org/officeDocument/2006/math">
                    <m:r>
                      <a:rPr lang="it-IT" i="1" dirty="0" smtClean="0">
                        <a:latin typeface="Cambria Math" panose="02040503050406030204" pitchFamily="18" charset="0"/>
                      </a:rPr>
                      <m:t>𝑗</m:t>
                    </m:r>
                  </m:oMath>
                </a14:m>
                <a:r>
                  <a:rPr lang="it-IT" i="1"/>
                  <a:t> </a:t>
                </a:r>
                <a:r>
                  <a:rPr lang="it-IT"/>
                  <a:t>and </a:t>
                </a:r>
                <a14:m>
                  <m:oMath xmlns:m="http://schemas.openxmlformats.org/officeDocument/2006/math">
                    <m:r>
                      <a:rPr lang="it-IT" i="1" dirty="0" smtClean="0">
                        <a:latin typeface="Cambria Math" panose="02040503050406030204" pitchFamily="18" charset="0"/>
                      </a:rPr>
                      <m:t>∀ </m:t>
                    </m:r>
                    <m:r>
                      <a:rPr lang="it-IT" i="1" dirty="0" smtClean="0">
                        <a:latin typeface="Cambria Math" panose="02040503050406030204" pitchFamily="18" charset="0"/>
                      </a:rPr>
                      <m:t>𝑖</m:t>
                    </m:r>
                    <m:r>
                      <a:rPr lang="it-IT" i="1" dirty="0" smtClean="0">
                        <a:latin typeface="Cambria Math" panose="02040503050406030204" pitchFamily="18" charset="0"/>
                      </a:rPr>
                      <m:t>≠</m:t>
                    </m:r>
                    <m:r>
                      <a:rPr lang="it-IT" i="1" dirty="0" smtClean="0">
                        <a:latin typeface="Cambria Math" panose="02040503050406030204" pitchFamily="18" charset="0"/>
                      </a:rPr>
                      <m:t>𝑗</m:t>
                    </m:r>
                  </m:oMath>
                </a14:m>
                <a:r>
                  <a:rPr lang="it-IT"/>
                  <a:t>, </a:t>
                </a:r>
                <a14:m>
                  <m:oMath xmlns:m="http://schemas.openxmlformats.org/officeDocument/2006/math">
                    <m:sSub>
                      <m:sSubPr>
                        <m:ctrlPr>
                          <a:rPr lang="it-IT" i="1" dirty="0" smtClean="0">
                            <a:latin typeface="Cambria Math" panose="02040503050406030204" pitchFamily="18" charset="0"/>
                          </a:rPr>
                        </m:ctrlPr>
                      </m:sSubPr>
                      <m:e>
                        <m:r>
                          <a:rPr lang="it-IT" i="1" dirty="0" smtClean="0">
                            <a:latin typeface="Cambria Math" panose="02040503050406030204" pitchFamily="18" charset="0"/>
                          </a:rPr>
                          <m:t>𝑃</m:t>
                        </m:r>
                      </m:e>
                      <m:sub>
                        <m:r>
                          <a:rPr lang="it-IT" i="1" dirty="0" smtClean="0">
                            <a:latin typeface="Cambria Math" panose="02040503050406030204" pitchFamily="18" charset="0"/>
                          </a:rPr>
                          <m:t>𝑖</m:t>
                        </m:r>
                      </m:sub>
                    </m:sSub>
                    <m:r>
                      <a:rPr lang="it-IT" i="1" dirty="0">
                        <a:latin typeface="Cambria Math" panose="02040503050406030204" pitchFamily="18" charset="0"/>
                      </a:rPr>
                      <m:t>(</m:t>
                    </m:r>
                    <m:r>
                      <a:rPr lang="it-IT" i="1" dirty="0">
                        <a:latin typeface="Cambria Math" panose="02040503050406030204" pitchFamily="18" charset="0"/>
                      </a:rPr>
                      <m:t>𝑥</m:t>
                    </m:r>
                    <m:r>
                      <a:rPr lang="it-IT" i="1" dirty="0">
                        <a:latin typeface="Cambria Math" panose="02040503050406030204" pitchFamily="18" charset="0"/>
                      </a:rPr>
                      <m:t>,</m:t>
                    </m:r>
                    <m:r>
                      <a:rPr lang="it-IT" i="1" dirty="0">
                        <a:latin typeface="Cambria Math" panose="02040503050406030204" pitchFamily="18" charset="0"/>
                      </a:rPr>
                      <m:t>𝑦</m:t>
                    </m:r>
                    <m:r>
                      <a:rPr lang="it-IT" i="1" dirty="0">
                        <a:latin typeface="Cambria Math" panose="02040503050406030204" pitchFamily="18" charset="0"/>
                      </a:rPr>
                      <m:t>)≠</m:t>
                    </m:r>
                    <m:sSub>
                      <m:sSubPr>
                        <m:ctrlPr>
                          <a:rPr lang="it-IT" i="1" dirty="0" smtClean="0">
                            <a:latin typeface="Cambria Math" panose="02040503050406030204" pitchFamily="18" charset="0"/>
                          </a:rPr>
                        </m:ctrlPr>
                      </m:sSubPr>
                      <m:e>
                        <m:r>
                          <a:rPr lang="it-IT" i="1" dirty="0" smtClean="0">
                            <a:latin typeface="Cambria Math" panose="02040503050406030204" pitchFamily="18" charset="0"/>
                          </a:rPr>
                          <m:t>𝑃</m:t>
                        </m:r>
                      </m:e>
                      <m:sub>
                        <m:r>
                          <a:rPr lang="it-IT" i="1" dirty="0" smtClean="0">
                            <a:latin typeface="Cambria Math" panose="02040503050406030204" pitchFamily="18" charset="0"/>
                          </a:rPr>
                          <m:t>𝑗</m:t>
                        </m:r>
                      </m:sub>
                    </m:sSub>
                    <m:r>
                      <a:rPr lang="it-IT" i="1" dirty="0">
                        <a:latin typeface="Cambria Math" panose="02040503050406030204" pitchFamily="18" charset="0"/>
                      </a:rPr>
                      <m:t>(</m:t>
                    </m:r>
                    <m:r>
                      <a:rPr lang="it-IT" i="1" dirty="0">
                        <a:latin typeface="Cambria Math" panose="02040503050406030204" pitchFamily="18" charset="0"/>
                      </a:rPr>
                      <m:t>𝑥</m:t>
                    </m:r>
                    <m:r>
                      <a:rPr lang="it-IT" i="1" dirty="0">
                        <a:latin typeface="Cambria Math" panose="02040503050406030204" pitchFamily="18" charset="0"/>
                      </a:rPr>
                      <m:t>,</m:t>
                    </m:r>
                    <m:r>
                      <a:rPr lang="it-IT" i="1" dirty="0">
                        <a:latin typeface="Cambria Math" panose="02040503050406030204" pitchFamily="18" charset="0"/>
                      </a:rPr>
                      <m:t>𝑦</m:t>
                    </m:r>
                    <m:r>
                      <a:rPr lang="it-IT" i="1" dirty="0">
                        <a:latin typeface="Cambria Math" panose="02040503050406030204" pitchFamily="18" charset="0"/>
                      </a:rPr>
                      <m:t>). </m:t>
                    </m:r>
                  </m:oMath>
                </a14:m>
                <a:r>
                  <a:rPr lang="it-IT" i="1"/>
                  <a:t>We can rewrite </a:t>
                </a:r>
                <a14:m>
                  <m:oMath xmlns:m="http://schemas.openxmlformats.org/officeDocument/2006/math">
                    <m:sSub>
                      <m:sSubPr>
                        <m:ctrlPr>
                          <a:rPr lang="it-IT" i="1" dirty="0" smtClean="0">
                            <a:latin typeface="Cambria Math" panose="02040503050406030204" pitchFamily="18" charset="0"/>
                          </a:rPr>
                        </m:ctrlPr>
                      </m:sSubPr>
                      <m:e>
                        <m:r>
                          <a:rPr lang="it-IT" i="1" dirty="0" smtClean="0">
                            <a:latin typeface="Cambria Math" panose="02040503050406030204" pitchFamily="18" charset="0"/>
                          </a:rPr>
                          <m:t>𝑃</m:t>
                        </m:r>
                      </m:e>
                      <m:sub>
                        <m:r>
                          <a:rPr lang="it-IT" i="1" dirty="0" smtClean="0">
                            <a:latin typeface="Cambria Math" panose="02040503050406030204" pitchFamily="18" charset="0"/>
                          </a:rPr>
                          <m:t>𝑖</m:t>
                        </m:r>
                      </m:sub>
                    </m:sSub>
                    <m:r>
                      <a:rPr lang="it-IT" i="1" dirty="0">
                        <a:latin typeface="Cambria Math" panose="02040503050406030204" pitchFamily="18" charset="0"/>
                      </a:rPr>
                      <m:t>(</m:t>
                    </m:r>
                    <m:r>
                      <a:rPr lang="it-IT" i="1" dirty="0">
                        <a:latin typeface="Cambria Math" panose="02040503050406030204" pitchFamily="18" charset="0"/>
                      </a:rPr>
                      <m:t>𝑥</m:t>
                    </m:r>
                    <m:r>
                      <a:rPr lang="it-IT" i="1" dirty="0">
                        <a:latin typeface="Cambria Math" panose="02040503050406030204" pitchFamily="18" charset="0"/>
                      </a:rPr>
                      <m:t>,</m:t>
                    </m:r>
                    <m:r>
                      <a:rPr lang="it-IT" i="1" dirty="0">
                        <a:latin typeface="Cambria Math" panose="02040503050406030204" pitchFamily="18" charset="0"/>
                      </a:rPr>
                      <m:t>𝑦</m:t>
                    </m:r>
                    <m:r>
                      <a:rPr lang="it-IT" i="1" dirty="0">
                        <a:latin typeface="Cambria Math" panose="02040503050406030204" pitchFamily="18" charset="0"/>
                      </a:rPr>
                      <m:t>)</m:t>
                    </m:r>
                  </m:oMath>
                </a14:m>
                <a:r>
                  <a:rPr lang="it-IT" i="1"/>
                  <a:t> as </a:t>
                </a:r>
                <a14:m>
                  <m:oMath xmlns:m="http://schemas.openxmlformats.org/officeDocument/2006/math">
                    <m:sSub>
                      <m:sSubPr>
                        <m:ctrlPr>
                          <a:rPr lang="it-IT" i="1" dirty="0" smtClean="0">
                            <a:latin typeface="Cambria Math" panose="02040503050406030204" pitchFamily="18" charset="0"/>
                          </a:rPr>
                        </m:ctrlPr>
                      </m:sSubPr>
                      <m:e>
                        <m:r>
                          <a:rPr lang="it-IT" i="1" dirty="0" smtClean="0">
                            <a:latin typeface="Cambria Math" panose="02040503050406030204" pitchFamily="18" charset="0"/>
                          </a:rPr>
                          <m:t>𝑃</m:t>
                        </m:r>
                      </m:e>
                      <m:sub>
                        <m:r>
                          <a:rPr lang="it-IT" i="1" dirty="0" smtClean="0">
                            <a:latin typeface="Cambria Math" panose="02040503050406030204" pitchFamily="18" charset="0"/>
                          </a:rPr>
                          <m:t>𝑖</m:t>
                        </m:r>
                      </m:sub>
                    </m:sSub>
                    <m:r>
                      <a:rPr lang="it-IT" i="1" dirty="0">
                        <a:latin typeface="Cambria Math" panose="02040503050406030204" pitchFamily="18" charset="0"/>
                      </a:rPr>
                      <m:t>(</m:t>
                    </m:r>
                    <m:r>
                      <a:rPr lang="it-IT" i="1" dirty="0">
                        <a:latin typeface="Cambria Math" panose="02040503050406030204" pitchFamily="18" charset="0"/>
                      </a:rPr>
                      <m:t>𝑦</m:t>
                    </m:r>
                    <m:r>
                      <a:rPr lang="it-IT" i="1" dirty="0">
                        <a:latin typeface="Cambria Math" panose="02040503050406030204" pitchFamily="18" charset="0"/>
                      </a:rPr>
                      <m:t>|</m:t>
                    </m:r>
                    <m:r>
                      <a:rPr lang="it-IT" i="1" dirty="0">
                        <a:latin typeface="Cambria Math" panose="02040503050406030204" pitchFamily="18" charset="0"/>
                      </a:rPr>
                      <m:t>𝑥</m:t>
                    </m:r>
                    <m:r>
                      <a:rPr lang="it-IT" i="1" dirty="0">
                        <a:latin typeface="Cambria Math" panose="02040503050406030204" pitchFamily="18" charset="0"/>
                      </a:rPr>
                      <m:t>)</m:t>
                    </m:r>
                    <m:sSub>
                      <m:sSubPr>
                        <m:ctrlPr>
                          <a:rPr lang="it-IT" i="1" dirty="0">
                            <a:latin typeface="Cambria Math" panose="02040503050406030204" pitchFamily="18" charset="0"/>
                          </a:rPr>
                        </m:ctrlPr>
                      </m:sSubPr>
                      <m:e>
                        <m:r>
                          <a:rPr lang="it-IT" i="1" dirty="0">
                            <a:latin typeface="Cambria Math" panose="02040503050406030204" pitchFamily="18" charset="0"/>
                          </a:rPr>
                          <m:t>𝑃</m:t>
                        </m:r>
                      </m:e>
                      <m:sub>
                        <m:r>
                          <a:rPr lang="it-IT" i="1" dirty="0">
                            <a:latin typeface="Cambria Math" panose="02040503050406030204" pitchFamily="18" charset="0"/>
                          </a:rPr>
                          <m:t>𝑖</m:t>
                        </m:r>
                      </m:sub>
                    </m:sSub>
                    <m:r>
                      <a:rPr lang="it-IT" i="1" dirty="0">
                        <a:latin typeface="Cambria Math" panose="02040503050406030204" pitchFamily="18" charset="0"/>
                      </a:rPr>
                      <m:t>(</m:t>
                    </m:r>
                    <m:r>
                      <a:rPr lang="it-IT" i="1" dirty="0">
                        <a:latin typeface="Cambria Math" panose="02040503050406030204" pitchFamily="18" charset="0"/>
                      </a:rPr>
                      <m:t>𝑥</m:t>
                    </m:r>
                    <m:r>
                      <a:rPr lang="it-IT" i="1" dirty="0">
                        <a:latin typeface="Cambria Math" panose="02040503050406030204" pitchFamily="18" charset="0"/>
                      </a:rPr>
                      <m:t>)</m:t>
                    </m:r>
                  </m:oMath>
                </a14:m>
                <a:r>
                  <a:rPr lang="it-IT" i="1"/>
                  <a:t> or </a:t>
                </a:r>
                <a14:m>
                  <m:oMath xmlns:m="http://schemas.openxmlformats.org/officeDocument/2006/math">
                    <m:sSub>
                      <m:sSubPr>
                        <m:ctrlPr>
                          <a:rPr lang="it-IT" i="1" dirty="0">
                            <a:latin typeface="Cambria Math" panose="02040503050406030204" pitchFamily="18" charset="0"/>
                          </a:rPr>
                        </m:ctrlPr>
                      </m:sSubPr>
                      <m:e>
                        <m:r>
                          <a:rPr lang="it-IT" i="1" dirty="0">
                            <a:latin typeface="Cambria Math" panose="02040503050406030204" pitchFamily="18" charset="0"/>
                          </a:rPr>
                          <m:t>𝑃</m:t>
                        </m:r>
                      </m:e>
                      <m:sub>
                        <m:r>
                          <a:rPr lang="it-IT" i="1" dirty="0">
                            <a:latin typeface="Cambria Math" panose="02040503050406030204" pitchFamily="18" charset="0"/>
                          </a:rPr>
                          <m:t>𝑖</m:t>
                        </m:r>
                      </m:sub>
                    </m:sSub>
                    <m:r>
                      <a:rPr lang="it-IT" i="1" dirty="0" smtClean="0">
                        <a:latin typeface="Cambria Math" panose="02040503050406030204" pitchFamily="18" charset="0"/>
                      </a:rPr>
                      <m:t>(</m:t>
                    </m:r>
                    <m:r>
                      <a:rPr lang="it-IT" i="1" dirty="0">
                        <a:latin typeface="Cambria Math" panose="02040503050406030204" pitchFamily="18" charset="0"/>
                      </a:rPr>
                      <m:t>𝑥</m:t>
                    </m:r>
                    <m:r>
                      <a:rPr lang="it-IT" i="1" dirty="0">
                        <a:latin typeface="Cambria Math" panose="02040503050406030204" pitchFamily="18" charset="0"/>
                      </a:rPr>
                      <m:t>|</m:t>
                    </m:r>
                    <m:r>
                      <a:rPr lang="it-IT" i="1" dirty="0">
                        <a:latin typeface="Cambria Math" panose="02040503050406030204" pitchFamily="18" charset="0"/>
                      </a:rPr>
                      <m:t>𝑦</m:t>
                    </m:r>
                    <m:r>
                      <a:rPr lang="it-IT" i="1" dirty="0" smtClean="0">
                        <a:latin typeface="Cambria Math" panose="02040503050406030204" pitchFamily="18" charset="0"/>
                      </a:rPr>
                      <m:t>)</m:t>
                    </m:r>
                    <m:sSub>
                      <m:sSubPr>
                        <m:ctrlPr>
                          <a:rPr lang="it-IT" i="1" dirty="0">
                            <a:latin typeface="Cambria Math" panose="02040503050406030204" pitchFamily="18" charset="0"/>
                          </a:rPr>
                        </m:ctrlPr>
                      </m:sSubPr>
                      <m:e>
                        <m:r>
                          <a:rPr lang="it-IT" i="1" dirty="0">
                            <a:latin typeface="Cambria Math" panose="02040503050406030204" pitchFamily="18" charset="0"/>
                          </a:rPr>
                          <m:t>𝑃</m:t>
                        </m:r>
                      </m:e>
                      <m:sub>
                        <m:r>
                          <a:rPr lang="it-IT" i="1" dirty="0">
                            <a:latin typeface="Cambria Math" panose="02040503050406030204" pitchFamily="18" charset="0"/>
                          </a:rPr>
                          <m:t>𝑖</m:t>
                        </m:r>
                      </m:sub>
                    </m:sSub>
                    <m:r>
                      <a:rPr lang="it-IT" i="1" dirty="0" smtClean="0">
                        <a:latin typeface="Cambria Math" panose="02040503050406030204" pitchFamily="18" charset="0"/>
                      </a:rPr>
                      <m:t>(</m:t>
                    </m:r>
                    <m:r>
                      <a:rPr lang="it-IT" i="1" dirty="0">
                        <a:latin typeface="Cambria Math" panose="02040503050406030204" pitchFamily="18" charset="0"/>
                      </a:rPr>
                      <m:t>𝑦</m:t>
                    </m:r>
                    <m:r>
                      <a:rPr lang="it-IT" i="1" dirty="0">
                        <a:latin typeface="Cambria Math" panose="02040503050406030204" pitchFamily="18" charset="0"/>
                      </a:rPr>
                      <m:t>). </m:t>
                    </m:r>
                  </m:oMath>
                </a14:m>
                <a:r>
                  <a:rPr lang="it-IT" i="1"/>
                  <a:t>When:</a:t>
                </a:r>
                <a:endParaRPr lang="en-US"/>
              </a:p>
            </p:txBody>
          </p:sp>
        </mc:Choice>
        <mc:Fallback xmlns="">
          <p:sp>
            <p:nvSpPr>
              <p:cNvPr id="7" name="Segnaposto testo 2">
                <a:extLst>
                  <a:ext uri="{FF2B5EF4-FFF2-40B4-BE49-F238E27FC236}">
                    <a16:creationId xmlns:a16="http://schemas.microsoft.com/office/drawing/2014/main" id="{95C7DBFF-CA62-2A9C-9C07-6FB48BB269B3}"/>
                  </a:ext>
                </a:extLst>
              </p:cNvPr>
              <p:cNvSpPr txBox="1">
                <a:spLocks noRot="1" noChangeAspect="1" noMove="1" noResize="1" noEditPoints="1" noAdjustHandles="1" noChangeArrowheads="1" noChangeShapeType="1" noTextEdit="1"/>
              </p:cNvSpPr>
              <p:nvPr/>
            </p:nvSpPr>
            <p:spPr>
              <a:xfrm>
                <a:off x="311700" y="1017725"/>
                <a:ext cx="8520600" cy="691512"/>
              </a:xfrm>
              <a:prstGeom prst="rect">
                <a:avLst/>
              </a:prstGeom>
              <a:blipFill>
                <a:blip r:embed="rId3"/>
                <a:stretch>
                  <a:fillRect r="-644" b="-2566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Segnaposto testo 2">
                <a:extLst>
                  <a:ext uri="{FF2B5EF4-FFF2-40B4-BE49-F238E27FC236}">
                    <a16:creationId xmlns:a16="http://schemas.microsoft.com/office/drawing/2014/main" id="{78728AD6-81BD-7BE9-4F2A-F633E46C1824}"/>
                  </a:ext>
                </a:extLst>
              </p:cNvPr>
              <p:cNvSpPr>
                <a:spLocks noGrp="1"/>
              </p:cNvSpPr>
              <p:nvPr>
                <p:ph type="body" idx="1"/>
              </p:nvPr>
            </p:nvSpPr>
            <p:spPr>
              <a:xfrm>
                <a:off x="311700" y="1709237"/>
                <a:ext cx="4260300" cy="3174490"/>
              </a:xfrm>
            </p:spPr>
            <p:txBody>
              <a:bodyPr anchor="ctr">
                <a:normAutofit/>
              </a:bodyPr>
              <a:lstStyle/>
              <a:p>
                <a:pPr marL="400050" indent="-285750" algn="just">
                  <a:lnSpc>
                    <a:spcPct val="114999"/>
                  </a:lnSpc>
                </a:pPr>
                <a14:m>
                  <m:oMath xmlns:m="http://schemas.openxmlformats.org/officeDocument/2006/math">
                    <m:sSub>
                      <m:sSubPr>
                        <m:ctrlPr>
                          <a:rPr lang="it-IT" sz="1500" i="1" dirty="0">
                            <a:latin typeface="Cambria Math" panose="02040503050406030204" pitchFamily="18" charset="0"/>
                          </a:rPr>
                        </m:ctrlPr>
                      </m:sSubPr>
                      <m:e>
                        <m:r>
                          <a:rPr lang="it-IT" sz="1500" i="1" dirty="0">
                            <a:latin typeface="Cambria Math" panose="02040503050406030204" pitchFamily="18" charset="0"/>
                          </a:rPr>
                          <m:t>𝑃</m:t>
                        </m:r>
                      </m:e>
                      <m:sub>
                        <m:r>
                          <a:rPr lang="it-IT" sz="1500" i="1" dirty="0">
                            <a:latin typeface="Cambria Math" panose="02040503050406030204" pitchFamily="18" charset="0"/>
                          </a:rPr>
                          <m:t>𝑖</m:t>
                        </m:r>
                      </m:sub>
                    </m:sSub>
                    <m:r>
                      <a:rPr lang="it-IT" sz="1500" i="1" dirty="0">
                        <a:latin typeface="Cambria Math" panose="02040503050406030204" pitchFamily="18" charset="0"/>
                      </a:rPr>
                      <m:t>(</m:t>
                    </m:r>
                    <m:r>
                      <a:rPr lang="it-IT" sz="1500" i="1" dirty="0">
                        <a:latin typeface="Cambria Math" panose="02040503050406030204" pitchFamily="18" charset="0"/>
                      </a:rPr>
                      <m:t>𝑦</m:t>
                    </m:r>
                    <m:r>
                      <a:rPr lang="it-IT" sz="1500" i="1" dirty="0">
                        <a:latin typeface="Cambria Math" panose="02040503050406030204" pitchFamily="18" charset="0"/>
                      </a:rPr>
                      <m:t>|</m:t>
                    </m:r>
                    <m:r>
                      <a:rPr lang="it-IT" sz="1500" i="1" dirty="0">
                        <a:latin typeface="Cambria Math" panose="02040503050406030204" pitchFamily="18" charset="0"/>
                      </a:rPr>
                      <m:t>𝑥</m:t>
                    </m:r>
                    <m:r>
                      <a:rPr lang="it-IT" sz="1500" i="1" dirty="0">
                        <a:latin typeface="Cambria Math" panose="02040503050406030204" pitchFamily="18" charset="0"/>
                      </a:rPr>
                      <m:t>)</m:t>
                    </m:r>
                  </m:oMath>
                </a14:m>
                <a:r>
                  <a:rPr lang="it-IT" sz="1500">
                    <a:latin typeface="Cambria Math"/>
                    <a:ea typeface="Cambria Math"/>
                  </a:rPr>
                  <a:t> </a:t>
                </a:r>
                <a:r>
                  <a:rPr lang="it-IT" sz="1500"/>
                  <a:t>is the same, but </a:t>
                </a:r>
                <a:r>
                  <a:rPr lang="it-IT" sz="1500">
                    <a:latin typeface="Calibri"/>
                    <a:ea typeface="Calibri"/>
                    <a:cs typeface="Calibri"/>
                  </a:rPr>
                  <a:t> </a:t>
                </a:r>
                <a14:m>
                  <m:oMath xmlns:m="http://schemas.openxmlformats.org/officeDocument/2006/math">
                    <m:sSub>
                      <m:sSubPr>
                        <m:ctrlPr>
                          <a:rPr lang="it-IT" sz="1500" i="1" dirty="0">
                            <a:latin typeface="Cambria Math" panose="02040503050406030204" pitchFamily="18" charset="0"/>
                          </a:rPr>
                        </m:ctrlPr>
                      </m:sSubPr>
                      <m:e>
                        <m:r>
                          <a:rPr lang="it-IT" sz="1500" i="1" dirty="0">
                            <a:latin typeface="Cambria Math" panose="02040503050406030204" pitchFamily="18" charset="0"/>
                          </a:rPr>
                          <m:t>𝑃</m:t>
                        </m:r>
                      </m:e>
                      <m:sub>
                        <m:r>
                          <a:rPr lang="it-IT" sz="1500" i="1" dirty="0">
                            <a:latin typeface="Cambria Math" panose="02040503050406030204" pitchFamily="18" charset="0"/>
                          </a:rPr>
                          <m:t>𝑖</m:t>
                        </m:r>
                      </m:sub>
                    </m:sSub>
                    <m:r>
                      <a:rPr lang="it-IT" sz="1500" i="1" dirty="0">
                        <a:latin typeface="Cambria Math" panose="02040503050406030204" pitchFamily="18" charset="0"/>
                      </a:rPr>
                      <m:t>(</m:t>
                    </m:r>
                    <m:r>
                      <a:rPr lang="it-IT" sz="1500" i="1" dirty="0">
                        <a:latin typeface="Cambria Math" panose="02040503050406030204" pitchFamily="18" charset="0"/>
                      </a:rPr>
                      <m:t>𝑥</m:t>
                    </m:r>
                    <m:r>
                      <a:rPr lang="it-IT" sz="1500" i="1" dirty="0">
                        <a:latin typeface="Cambria Math" panose="02040503050406030204" pitchFamily="18" charset="0"/>
                      </a:rPr>
                      <m:t>)</m:t>
                    </m:r>
                  </m:oMath>
                </a14:m>
                <a:r>
                  <a:rPr lang="it-IT" sz="1500" i="1"/>
                  <a:t> </a:t>
                </a:r>
                <a:r>
                  <a:rPr lang="it-IT" sz="1500"/>
                  <a:t>changes →  </a:t>
                </a:r>
                <a:r>
                  <a:rPr lang="it-IT" sz="1500" b="1"/>
                  <a:t>Feature Shift;</a:t>
                </a:r>
              </a:p>
              <a:p>
                <a:pPr marL="857250" lvl="1" indent="-285750" algn="just">
                  <a:lnSpc>
                    <a:spcPct val="114999"/>
                  </a:lnSpc>
                </a:pPr>
                <a:endParaRPr lang="it-IT" sz="1100" b="1"/>
              </a:p>
              <a:p>
                <a:pPr marL="400050" indent="-285750" algn="just">
                  <a:lnSpc>
                    <a:spcPct val="114999"/>
                  </a:lnSpc>
                </a:pPr>
                <a:r>
                  <a:rPr lang="it-IT" sz="1500"/>
                  <a:t>Clients hold different feature distributions or characteristics;</a:t>
                </a:r>
              </a:p>
              <a:p>
                <a:pPr marL="857250" lvl="1" indent="-285750" algn="just">
                  <a:lnSpc>
                    <a:spcPct val="114999"/>
                  </a:lnSpc>
                </a:pPr>
                <a:endParaRPr lang="it-IT" sz="1100"/>
              </a:p>
              <a:p>
                <a:pPr marL="400050" indent="-285750" algn="just">
                  <a:lnSpc>
                    <a:spcPct val="114999"/>
                  </a:lnSpc>
                </a:pPr>
                <a:r>
                  <a:rPr lang="en-US" sz="1500"/>
                  <a:t>Users write the same word with two </a:t>
                </a:r>
                <a:r>
                  <a:rPr lang="en-US" sz="1500" u="sng"/>
                  <a:t>different handwritings</a:t>
                </a:r>
                <a:r>
                  <a:rPr lang="it-IT" sz="1500"/>
                  <a:t>.</a:t>
                </a:r>
              </a:p>
            </p:txBody>
          </p:sp>
        </mc:Choice>
        <mc:Fallback xmlns="">
          <p:sp>
            <p:nvSpPr>
              <p:cNvPr id="10" name="Segnaposto testo 2">
                <a:extLst>
                  <a:ext uri="{FF2B5EF4-FFF2-40B4-BE49-F238E27FC236}">
                    <a16:creationId xmlns:a16="http://schemas.microsoft.com/office/drawing/2014/main" id="{78728AD6-81BD-7BE9-4F2A-F633E46C1824}"/>
                  </a:ext>
                </a:extLst>
              </p:cNvPr>
              <p:cNvSpPr>
                <a:spLocks noGrp="1" noRot="1" noChangeAspect="1" noMove="1" noResize="1" noEditPoints="1" noAdjustHandles="1" noChangeArrowheads="1" noChangeShapeType="1" noTextEdit="1"/>
              </p:cNvSpPr>
              <p:nvPr>
                <p:ph type="body" idx="1"/>
              </p:nvPr>
            </p:nvSpPr>
            <p:spPr>
              <a:xfrm>
                <a:off x="311700" y="1709237"/>
                <a:ext cx="4260300" cy="3174490"/>
              </a:xfrm>
              <a:blipFill>
                <a:blip r:embed="rId4"/>
                <a:stretch>
                  <a:fillRect r="-572"/>
                </a:stretch>
              </a:blipFill>
            </p:spPr>
            <p:txBody>
              <a:bodyPr/>
              <a:lstStyle/>
              <a:p>
                <a:r>
                  <a:rPr lang="en-US">
                    <a:noFill/>
                  </a:rPr>
                  <a:t> </a:t>
                </a:r>
              </a:p>
            </p:txBody>
          </p:sp>
        </mc:Fallback>
      </mc:AlternateContent>
      <p:pic>
        <p:nvPicPr>
          <p:cNvPr id="4" name="Picture 3" descr="A picture containing handwriting, black and white, calligraphy, font&#10;&#10;Description automatically generated">
            <a:extLst>
              <a:ext uri="{FF2B5EF4-FFF2-40B4-BE49-F238E27FC236}">
                <a16:creationId xmlns:a16="http://schemas.microsoft.com/office/drawing/2014/main" id="{DB69B5BC-093E-D30A-995E-0EEC1A1D48C4}"/>
              </a:ext>
            </a:extLst>
          </p:cNvPr>
          <p:cNvPicPr>
            <a:picLocks noChangeAspect="1"/>
          </p:cNvPicPr>
          <p:nvPr/>
        </p:nvPicPr>
        <p:blipFill>
          <a:blip r:embed="rId5"/>
          <a:stretch>
            <a:fillRect/>
          </a:stretch>
        </p:blipFill>
        <p:spPr>
          <a:xfrm>
            <a:off x="5814655" y="1799498"/>
            <a:ext cx="3017645" cy="2993967"/>
          </a:xfrm>
          <a:prstGeom prst="rect">
            <a:avLst/>
          </a:prstGeom>
        </p:spPr>
      </p:pic>
      <p:sp>
        <p:nvSpPr>
          <p:cNvPr id="3" name="Slide Number Placeholder 2">
            <a:extLst>
              <a:ext uri="{FF2B5EF4-FFF2-40B4-BE49-F238E27FC236}">
                <a16:creationId xmlns:a16="http://schemas.microsoft.com/office/drawing/2014/main" id="{2A139314-2B23-591D-4E62-2E052AF1CA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 smtClean="0"/>
              <a:t>11</a:t>
            </a:fld>
            <a:endParaRPr lang="it"/>
          </a:p>
        </p:txBody>
      </p:sp>
    </p:spTree>
    <p:extLst>
      <p:ext uri="{BB962C8B-B14F-4D97-AF65-F5344CB8AC3E}">
        <p14:creationId xmlns:p14="http://schemas.microsoft.com/office/powerpoint/2010/main" val="588542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2CD14D-EC04-4CA6-6135-B9573CE2A85E}"/>
              </a:ext>
            </a:extLst>
          </p:cNvPr>
          <p:cNvSpPr>
            <a:spLocks noGrp="1"/>
          </p:cNvSpPr>
          <p:nvPr>
            <p:ph type="title"/>
          </p:nvPr>
        </p:nvSpPr>
        <p:spPr/>
        <p:txBody>
          <a:bodyPr>
            <a:normAutofit fontScale="90000"/>
          </a:bodyPr>
          <a:lstStyle/>
          <a:p>
            <a:r>
              <a:rPr lang="it-IT"/>
              <a:t>Examples </a:t>
            </a:r>
          </a:p>
        </p:txBody>
      </p:sp>
      <mc:AlternateContent xmlns:mc="http://schemas.openxmlformats.org/markup-compatibility/2006" xmlns:a14="http://schemas.microsoft.com/office/drawing/2010/main">
        <mc:Choice Requires="a14">
          <p:sp>
            <p:nvSpPr>
              <p:cNvPr id="7" name="Segnaposto testo 2">
                <a:extLst>
                  <a:ext uri="{FF2B5EF4-FFF2-40B4-BE49-F238E27FC236}">
                    <a16:creationId xmlns:a16="http://schemas.microsoft.com/office/drawing/2014/main" id="{95C7DBFF-CA62-2A9C-9C07-6FB48BB269B3}"/>
                  </a:ext>
                </a:extLst>
              </p:cNvPr>
              <p:cNvSpPr txBox="1">
                <a:spLocks/>
              </p:cNvSpPr>
              <p:nvPr/>
            </p:nvSpPr>
            <p:spPr>
              <a:xfrm>
                <a:off x="311700" y="1017725"/>
                <a:ext cx="8520600" cy="691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just">
                  <a:lnSpc>
                    <a:spcPct val="114999"/>
                  </a:lnSpc>
                  <a:buFont typeface="Arial"/>
                  <a:buNone/>
                </a:pPr>
                <a:r>
                  <a:rPr lang="it-IT"/>
                  <a:t>More formally, given two clients </a:t>
                </a:r>
                <a14:m>
                  <m:oMath xmlns:m="http://schemas.openxmlformats.org/officeDocument/2006/math">
                    <m:r>
                      <a:rPr lang="it-IT" i="1" dirty="0" smtClean="0">
                        <a:latin typeface="Cambria Math" panose="02040503050406030204" pitchFamily="18" charset="0"/>
                      </a:rPr>
                      <m:t>𝑖</m:t>
                    </m:r>
                  </m:oMath>
                </a14:m>
                <a:r>
                  <a:rPr lang="it-IT" i="1"/>
                  <a:t> </a:t>
                </a:r>
                <a:r>
                  <a:rPr lang="it-IT"/>
                  <a:t>and </a:t>
                </a:r>
                <a14:m>
                  <m:oMath xmlns:m="http://schemas.openxmlformats.org/officeDocument/2006/math">
                    <m:r>
                      <a:rPr lang="it-IT" i="1" dirty="0" smtClean="0">
                        <a:latin typeface="Cambria Math" panose="02040503050406030204" pitchFamily="18" charset="0"/>
                      </a:rPr>
                      <m:t>𝑗</m:t>
                    </m:r>
                  </m:oMath>
                </a14:m>
                <a:r>
                  <a:rPr lang="it-IT" i="1"/>
                  <a:t> </a:t>
                </a:r>
                <a:r>
                  <a:rPr lang="it-IT"/>
                  <a:t>and </a:t>
                </a:r>
                <a14:m>
                  <m:oMath xmlns:m="http://schemas.openxmlformats.org/officeDocument/2006/math">
                    <m:r>
                      <a:rPr lang="it-IT" i="1" dirty="0" smtClean="0">
                        <a:latin typeface="Cambria Math" panose="02040503050406030204" pitchFamily="18" charset="0"/>
                      </a:rPr>
                      <m:t>∀ </m:t>
                    </m:r>
                    <m:r>
                      <a:rPr lang="it-IT" i="1" dirty="0" smtClean="0">
                        <a:latin typeface="Cambria Math" panose="02040503050406030204" pitchFamily="18" charset="0"/>
                      </a:rPr>
                      <m:t>𝑖</m:t>
                    </m:r>
                    <m:r>
                      <a:rPr lang="it-IT" i="1" dirty="0" smtClean="0">
                        <a:latin typeface="Cambria Math" panose="02040503050406030204" pitchFamily="18" charset="0"/>
                      </a:rPr>
                      <m:t>≠</m:t>
                    </m:r>
                    <m:r>
                      <a:rPr lang="it-IT" i="1" dirty="0" smtClean="0">
                        <a:latin typeface="Cambria Math" panose="02040503050406030204" pitchFamily="18" charset="0"/>
                      </a:rPr>
                      <m:t>𝑗</m:t>
                    </m:r>
                  </m:oMath>
                </a14:m>
                <a:r>
                  <a:rPr lang="it-IT"/>
                  <a:t>, </a:t>
                </a:r>
                <a14:m>
                  <m:oMath xmlns:m="http://schemas.openxmlformats.org/officeDocument/2006/math">
                    <m:sSub>
                      <m:sSubPr>
                        <m:ctrlPr>
                          <a:rPr lang="it-IT" i="1" dirty="0" smtClean="0">
                            <a:latin typeface="Cambria Math" panose="02040503050406030204" pitchFamily="18" charset="0"/>
                          </a:rPr>
                        </m:ctrlPr>
                      </m:sSubPr>
                      <m:e>
                        <m:r>
                          <a:rPr lang="it-IT" i="1" dirty="0" smtClean="0">
                            <a:latin typeface="Cambria Math" panose="02040503050406030204" pitchFamily="18" charset="0"/>
                          </a:rPr>
                          <m:t>𝑃</m:t>
                        </m:r>
                      </m:e>
                      <m:sub>
                        <m:r>
                          <a:rPr lang="it-IT" i="1" dirty="0" smtClean="0">
                            <a:latin typeface="Cambria Math" panose="02040503050406030204" pitchFamily="18" charset="0"/>
                          </a:rPr>
                          <m:t>𝑖</m:t>
                        </m:r>
                      </m:sub>
                    </m:sSub>
                    <m:r>
                      <a:rPr lang="it-IT" i="1" dirty="0">
                        <a:latin typeface="Cambria Math" panose="02040503050406030204" pitchFamily="18" charset="0"/>
                      </a:rPr>
                      <m:t>(</m:t>
                    </m:r>
                    <m:r>
                      <a:rPr lang="it-IT" i="1" dirty="0">
                        <a:latin typeface="Cambria Math" panose="02040503050406030204" pitchFamily="18" charset="0"/>
                      </a:rPr>
                      <m:t>𝑥</m:t>
                    </m:r>
                    <m:r>
                      <a:rPr lang="it-IT" i="1" dirty="0">
                        <a:latin typeface="Cambria Math" panose="02040503050406030204" pitchFamily="18" charset="0"/>
                      </a:rPr>
                      <m:t>,</m:t>
                    </m:r>
                    <m:r>
                      <a:rPr lang="it-IT" i="1" dirty="0">
                        <a:latin typeface="Cambria Math" panose="02040503050406030204" pitchFamily="18" charset="0"/>
                      </a:rPr>
                      <m:t>𝑦</m:t>
                    </m:r>
                    <m:r>
                      <a:rPr lang="it-IT" i="1" dirty="0">
                        <a:latin typeface="Cambria Math" panose="02040503050406030204" pitchFamily="18" charset="0"/>
                      </a:rPr>
                      <m:t>)≠</m:t>
                    </m:r>
                    <m:sSub>
                      <m:sSubPr>
                        <m:ctrlPr>
                          <a:rPr lang="it-IT" i="1" dirty="0" smtClean="0">
                            <a:latin typeface="Cambria Math" panose="02040503050406030204" pitchFamily="18" charset="0"/>
                          </a:rPr>
                        </m:ctrlPr>
                      </m:sSubPr>
                      <m:e>
                        <m:r>
                          <a:rPr lang="it-IT" i="1" dirty="0" smtClean="0">
                            <a:latin typeface="Cambria Math" panose="02040503050406030204" pitchFamily="18" charset="0"/>
                          </a:rPr>
                          <m:t>𝑃</m:t>
                        </m:r>
                      </m:e>
                      <m:sub>
                        <m:r>
                          <a:rPr lang="it-IT" i="1" dirty="0" smtClean="0">
                            <a:latin typeface="Cambria Math" panose="02040503050406030204" pitchFamily="18" charset="0"/>
                          </a:rPr>
                          <m:t>𝑗</m:t>
                        </m:r>
                      </m:sub>
                    </m:sSub>
                    <m:r>
                      <a:rPr lang="it-IT" i="1" dirty="0">
                        <a:latin typeface="Cambria Math" panose="02040503050406030204" pitchFamily="18" charset="0"/>
                      </a:rPr>
                      <m:t>(</m:t>
                    </m:r>
                    <m:r>
                      <a:rPr lang="it-IT" i="1" dirty="0">
                        <a:latin typeface="Cambria Math" panose="02040503050406030204" pitchFamily="18" charset="0"/>
                      </a:rPr>
                      <m:t>𝑥</m:t>
                    </m:r>
                    <m:r>
                      <a:rPr lang="it-IT" i="1" dirty="0">
                        <a:latin typeface="Cambria Math" panose="02040503050406030204" pitchFamily="18" charset="0"/>
                      </a:rPr>
                      <m:t>,</m:t>
                    </m:r>
                    <m:r>
                      <a:rPr lang="it-IT" i="1" dirty="0">
                        <a:latin typeface="Cambria Math" panose="02040503050406030204" pitchFamily="18" charset="0"/>
                      </a:rPr>
                      <m:t>𝑦</m:t>
                    </m:r>
                    <m:r>
                      <a:rPr lang="it-IT" i="1" dirty="0">
                        <a:latin typeface="Cambria Math" panose="02040503050406030204" pitchFamily="18" charset="0"/>
                      </a:rPr>
                      <m:t>). </m:t>
                    </m:r>
                  </m:oMath>
                </a14:m>
                <a:r>
                  <a:rPr lang="it-IT" i="1"/>
                  <a:t>We can rewrite </a:t>
                </a:r>
                <a14:m>
                  <m:oMath xmlns:m="http://schemas.openxmlformats.org/officeDocument/2006/math">
                    <m:sSub>
                      <m:sSubPr>
                        <m:ctrlPr>
                          <a:rPr lang="it-IT" i="1" dirty="0" smtClean="0">
                            <a:latin typeface="Cambria Math" panose="02040503050406030204" pitchFamily="18" charset="0"/>
                          </a:rPr>
                        </m:ctrlPr>
                      </m:sSubPr>
                      <m:e>
                        <m:r>
                          <a:rPr lang="it-IT" i="1" dirty="0" smtClean="0">
                            <a:latin typeface="Cambria Math" panose="02040503050406030204" pitchFamily="18" charset="0"/>
                          </a:rPr>
                          <m:t>𝑃</m:t>
                        </m:r>
                      </m:e>
                      <m:sub>
                        <m:r>
                          <a:rPr lang="it-IT" i="1" dirty="0" smtClean="0">
                            <a:latin typeface="Cambria Math" panose="02040503050406030204" pitchFamily="18" charset="0"/>
                          </a:rPr>
                          <m:t>𝑖</m:t>
                        </m:r>
                      </m:sub>
                    </m:sSub>
                    <m:r>
                      <a:rPr lang="it-IT" i="1" dirty="0">
                        <a:latin typeface="Cambria Math" panose="02040503050406030204" pitchFamily="18" charset="0"/>
                      </a:rPr>
                      <m:t>(</m:t>
                    </m:r>
                    <m:r>
                      <a:rPr lang="it-IT" i="1" dirty="0">
                        <a:latin typeface="Cambria Math" panose="02040503050406030204" pitchFamily="18" charset="0"/>
                      </a:rPr>
                      <m:t>𝑥</m:t>
                    </m:r>
                    <m:r>
                      <a:rPr lang="it-IT" i="1" dirty="0">
                        <a:latin typeface="Cambria Math" panose="02040503050406030204" pitchFamily="18" charset="0"/>
                      </a:rPr>
                      <m:t>,</m:t>
                    </m:r>
                    <m:r>
                      <a:rPr lang="it-IT" i="1" dirty="0">
                        <a:latin typeface="Cambria Math" panose="02040503050406030204" pitchFamily="18" charset="0"/>
                      </a:rPr>
                      <m:t>𝑦</m:t>
                    </m:r>
                    <m:r>
                      <a:rPr lang="it-IT" i="1" dirty="0">
                        <a:latin typeface="Cambria Math" panose="02040503050406030204" pitchFamily="18" charset="0"/>
                      </a:rPr>
                      <m:t>)</m:t>
                    </m:r>
                  </m:oMath>
                </a14:m>
                <a:r>
                  <a:rPr lang="it-IT" i="1"/>
                  <a:t> as </a:t>
                </a:r>
                <a14:m>
                  <m:oMath xmlns:m="http://schemas.openxmlformats.org/officeDocument/2006/math">
                    <m:sSub>
                      <m:sSubPr>
                        <m:ctrlPr>
                          <a:rPr lang="it-IT" i="1" dirty="0" smtClean="0">
                            <a:latin typeface="Cambria Math" panose="02040503050406030204" pitchFamily="18" charset="0"/>
                          </a:rPr>
                        </m:ctrlPr>
                      </m:sSubPr>
                      <m:e>
                        <m:r>
                          <a:rPr lang="it-IT" i="1" dirty="0" smtClean="0">
                            <a:latin typeface="Cambria Math" panose="02040503050406030204" pitchFamily="18" charset="0"/>
                          </a:rPr>
                          <m:t>𝑃</m:t>
                        </m:r>
                      </m:e>
                      <m:sub>
                        <m:r>
                          <a:rPr lang="it-IT" i="1" dirty="0" smtClean="0">
                            <a:latin typeface="Cambria Math" panose="02040503050406030204" pitchFamily="18" charset="0"/>
                          </a:rPr>
                          <m:t>𝑖</m:t>
                        </m:r>
                      </m:sub>
                    </m:sSub>
                    <m:r>
                      <a:rPr lang="it-IT" i="1" dirty="0">
                        <a:latin typeface="Cambria Math" panose="02040503050406030204" pitchFamily="18" charset="0"/>
                      </a:rPr>
                      <m:t>(</m:t>
                    </m:r>
                    <m:r>
                      <a:rPr lang="it-IT" i="1" dirty="0">
                        <a:latin typeface="Cambria Math" panose="02040503050406030204" pitchFamily="18" charset="0"/>
                      </a:rPr>
                      <m:t>𝑦</m:t>
                    </m:r>
                    <m:r>
                      <a:rPr lang="it-IT" i="1" dirty="0">
                        <a:latin typeface="Cambria Math" panose="02040503050406030204" pitchFamily="18" charset="0"/>
                      </a:rPr>
                      <m:t>|</m:t>
                    </m:r>
                    <m:r>
                      <a:rPr lang="it-IT" i="1" dirty="0">
                        <a:latin typeface="Cambria Math" panose="02040503050406030204" pitchFamily="18" charset="0"/>
                      </a:rPr>
                      <m:t>𝑥</m:t>
                    </m:r>
                    <m:r>
                      <a:rPr lang="it-IT" i="1" dirty="0">
                        <a:latin typeface="Cambria Math" panose="02040503050406030204" pitchFamily="18" charset="0"/>
                      </a:rPr>
                      <m:t>)</m:t>
                    </m:r>
                    <m:sSub>
                      <m:sSubPr>
                        <m:ctrlPr>
                          <a:rPr lang="it-IT" i="1" dirty="0">
                            <a:latin typeface="Cambria Math" panose="02040503050406030204" pitchFamily="18" charset="0"/>
                          </a:rPr>
                        </m:ctrlPr>
                      </m:sSubPr>
                      <m:e>
                        <m:r>
                          <a:rPr lang="it-IT" i="1" dirty="0">
                            <a:latin typeface="Cambria Math" panose="02040503050406030204" pitchFamily="18" charset="0"/>
                          </a:rPr>
                          <m:t>𝑃</m:t>
                        </m:r>
                      </m:e>
                      <m:sub>
                        <m:r>
                          <a:rPr lang="it-IT" i="1" dirty="0">
                            <a:latin typeface="Cambria Math" panose="02040503050406030204" pitchFamily="18" charset="0"/>
                          </a:rPr>
                          <m:t>𝑖</m:t>
                        </m:r>
                      </m:sub>
                    </m:sSub>
                    <m:r>
                      <a:rPr lang="it-IT" i="1" dirty="0">
                        <a:latin typeface="Cambria Math" panose="02040503050406030204" pitchFamily="18" charset="0"/>
                      </a:rPr>
                      <m:t>(</m:t>
                    </m:r>
                    <m:r>
                      <a:rPr lang="it-IT" i="1" dirty="0">
                        <a:latin typeface="Cambria Math" panose="02040503050406030204" pitchFamily="18" charset="0"/>
                      </a:rPr>
                      <m:t>𝑥</m:t>
                    </m:r>
                    <m:r>
                      <a:rPr lang="it-IT" i="1" dirty="0">
                        <a:latin typeface="Cambria Math" panose="02040503050406030204" pitchFamily="18" charset="0"/>
                      </a:rPr>
                      <m:t>)</m:t>
                    </m:r>
                  </m:oMath>
                </a14:m>
                <a:r>
                  <a:rPr lang="it-IT" i="1"/>
                  <a:t> or </a:t>
                </a:r>
                <a14:m>
                  <m:oMath xmlns:m="http://schemas.openxmlformats.org/officeDocument/2006/math">
                    <m:sSub>
                      <m:sSubPr>
                        <m:ctrlPr>
                          <a:rPr lang="it-IT" i="1" dirty="0">
                            <a:latin typeface="Cambria Math" panose="02040503050406030204" pitchFamily="18" charset="0"/>
                          </a:rPr>
                        </m:ctrlPr>
                      </m:sSubPr>
                      <m:e>
                        <m:r>
                          <a:rPr lang="it-IT" i="1" dirty="0">
                            <a:latin typeface="Cambria Math" panose="02040503050406030204" pitchFamily="18" charset="0"/>
                          </a:rPr>
                          <m:t>𝑃</m:t>
                        </m:r>
                      </m:e>
                      <m:sub>
                        <m:r>
                          <a:rPr lang="it-IT" i="1" dirty="0">
                            <a:latin typeface="Cambria Math" panose="02040503050406030204" pitchFamily="18" charset="0"/>
                          </a:rPr>
                          <m:t>𝑖</m:t>
                        </m:r>
                      </m:sub>
                    </m:sSub>
                    <m:r>
                      <a:rPr lang="it-IT" i="1" dirty="0" smtClean="0">
                        <a:latin typeface="Cambria Math" panose="02040503050406030204" pitchFamily="18" charset="0"/>
                      </a:rPr>
                      <m:t>(</m:t>
                    </m:r>
                    <m:r>
                      <a:rPr lang="it-IT" i="1" dirty="0">
                        <a:latin typeface="Cambria Math" panose="02040503050406030204" pitchFamily="18" charset="0"/>
                      </a:rPr>
                      <m:t>𝑥</m:t>
                    </m:r>
                    <m:r>
                      <a:rPr lang="it-IT" i="1" dirty="0">
                        <a:latin typeface="Cambria Math" panose="02040503050406030204" pitchFamily="18" charset="0"/>
                      </a:rPr>
                      <m:t>|</m:t>
                    </m:r>
                    <m:r>
                      <a:rPr lang="it-IT" i="1" dirty="0">
                        <a:latin typeface="Cambria Math" panose="02040503050406030204" pitchFamily="18" charset="0"/>
                      </a:rPr>
                      <m:t>𝑦</m:t>
                    </m:r>
                    <m:r>
                      <a:rPr lang="it-IT" i="1" dirty="0" smtClean="0">
                        <a:latin typeface="Cambria Math" panose="02040503050406030204" pitchFamily="18" charset="0"/>
                      </a:rPr>
                      <m:t>)</m:t>
                    </m:r>
                    <m:sSub>
                      <m:sSubPr>
                        <m:ctrlPr>
                          <a:rPr lang="it-IT" i="1" dirty="0">
                            <a:latin typeface="Cambria Math" panose="02040503050406030204" pitchFamily="18" charset="0"/>
                          </a:rPr>
                        </m:ctrlPr>
                      </m:sSubPr>
                      <m:e>
                        <m:r>
                          <a:rPr lang="it-IT" i="1" dirty="0">
                            <a:latin typeface="Cambria Math" panose="02040503050406030204" pitchFamily="18" charset="0"/>
                          </a:rPr>
                          <m:t>𝑃</m:t>
                        </m:r>
                      </m:e>
                      <m:sub>
                        <m:r>
                          <a:rPr lang="it-IT" i="1" dirty="0">
                            <a:latin typeface="Cambria Math" panose="02040503050406030204" pitchFamily="18" charset="0"/>
                          </a:rPr>
                          <m:t>𝑖</m:t>
                        </m:r>
                      </m:sub>
                    </m:sSub>
                    <m:r>
                      <a:rPr lang="it-IT" i="1" dirty="0" smtClean="0">
                        <a:latin typeface="Cambria Math" panose="02040503050406030204" pitchFamily="18" charset="0"/>
                      </a:rPr>
                      <m:t>(</m:t>
                    </m:r>
                    <m:r>
                      <a:rPr lang="it-IT" i="1" dirty="0">
                        <a:latin typeface="Cambria Math" panose="02040503050406030204" pitchFamily="18" charset="0"/>
                      </a:rPr>
                      <m:t>𝑦</m:t>
                    </m:r>
                    <m:r>
                      <a:rPr lang="it-IT" i="1" dirty="0">
                        <a:latin typeface="Cambria Math" panose="02040503050406030204" pitchFamily="18" charset="0"/>
                      </a:rPr>
                      <m:t>). </m:t>
                    </m:r>
                  </m:oMath>
                </a14:m>
                <a:r>
                  <a:rPr lang="it-IT" i="1"/>
                  <a:t>When:</a:t>
                </a:r>
                <a:endParaRPr lang="en-US"/>
              </a:p>
            </p:txBody>
          </p:sp>
        </mc:Choice>
        <mc:Fallback xmlns="">
          <p:sp>
            <p:nvSpPr>
              <p:cNvPr id="7" name="Segnaposto testo 2">
                <a:extLst>
                  <a:ext uri="{FF2B5EF4-FFF2-40B4-BE49-F238E27FC236}">
                    <a16:creationId xmlns:a16="http://schemas.microsoft.com/office/drawing/2014/main" id="{95C7DBFF-CA62-2A9C-9C07-6FB48BB269B3}"/>
                  </a:ext>
                </a:extLst>
              </p:cNvPr>
              <p:cNvSpPr txBox="1">
                <a:spLocks noRot="1" noChangeAspect="1" noMove="1" noResize="1" noEditPoints="1" noAdjustHandles="1" noChangeArrowheads="1" noChangeShapeType="1" noTextEdit="1"/>
              </p:cNvSpPr>
              <p:nvPr/>
            </p:nvSpPr>
            <p:spPr>
              <a:xfrm>
                <a:off x="311700" y="1017725"/>
                <a:ext cx="8520600" cy="691512"/>
              </a:xfrm>
              <a:prstGeom prst="rect">
                <a:avLst/>
              </a:prstGeom>
              <a:blipFill>
                <a:blip r:embed="rId2"/>
                <a:stretch>
                  <a:fillRect r="-644" b="-2566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Segnaposto testo 2">
                <a:extLst>
                  <a:ext uri="{FF2B5EF4-FFF2-40B4-BE49-F238E27FC236}">
                    <a16:creationId xmlns:a16="http://schemas.microsoft.com/office/drawing/2014/main" id="{78728AD6-81BD-7BE9-4F2A-F633E46C1824}"/>
                  </a:ext>
                </a:extLst>
              </p:cNvPr>
              <p:cNvSpPr>
                <a:spLocks noGrp="1"/>
              </p:cNvSpPr>
              <p:nvPr>
                <p:ph type="body" idx="1"/>
              </p:nvPr>
            </p:nvSpPr>
            <p:spPr>
              <a:xfrm>
                <a:off x="311700" y="1709237"/>
                <a:ext cx="4260300" cy="3174490"/>
              </a:xfrm>
            </p:spPr>
            <p:txBody>
              <a:bodyPr anchor="ctr">
                <a:normAutofit/>
              </a:bodyPr>
              <a:lstStyle/>
              <a:p>
                <a:pPr marL="400050" indent="-285750" algn="just">
                  <a:lnSpc>
                    <a:spcPct val="114999"/>
                  </a:lnSpc>
                </a:pPr>
                <a14:m>
                  <m:oMath xmlns:m="http://schemas.openxmlformats.org/officeDocument/2006/math">
                    <m:sSub>
                      <m:sSubPr>
                        <m:ctrlPr>
                          <a:rPr lang="it-IT" sz="1500" i="1" dirty="0" smtClean="0">
                            <a:latin typeface="Cambria Math" panose="02040503050406030204" pitchFamily="18" charset="0"/>
                          </a:rPr>
                        </m:ctrlPr>
                      </m:sSubPr>
                      <m:e>
                        <m:r>
                          <a:rPr lang="it-IT" sz="1500" i="1" dirty="0">
                            <a:latin typeface="Cambria Math" panose="02040503050406030204" pitchFamily="18" charset="0"/>
                          </a:rPr>
                          <m:t>𝑃</m:t>
                        </m:r>
                      </m:e>
                      <m:sub>
                        <m:r>
                          <a:rPr lang="it-IT" sz="1500" i="1" dirty="0">
                            <a:latin typeface="Cambria Math" panose="02040503050406030204" pitchFamily="18" charset="0"/>
                          </a:rPr>
                          <m:t>𝑖</m:t>
                        </m:r>
                      </m:sub>
                    </m:sSub>
                    <m:r>
                      <a:rPr lang="it-IT" sz="1500" i="1" dirty="0">
                        <a:latin typeface="Cambria Math" panose="02040503050406030204" pitchFamily="18" charset="0"/>
                      </a:rPr>
                      <m:t>(</m:t>
                    </m:r>
                    <m:r>
                      <a:rPr lang="it-IT" sz="1500" b="0" i="1" dirty="0" smtClean="0">
                        <a:latin typeface="Cambria Math" panose="02040503050406030204" pitchFamily="18" charset="0"/>
                      </a:rPr>
                      <m:t>𝑥</m:t>
                    </m:r>
                    <m:r>
                      <a:rPr lang="it-IT" sz="1500" i="1" dirty="0">
                        <a:latin typeface="Cambria Math" panose="02040503050406030204" pitchFamily="18" charset="0"/>
                      </a:rPr>
                      <m:t>)</m:t>
                    </m:r>
                  </m:oMath>
                </a14:m>
                <a:r>
                  <a:rPr lang="it-IT" sz="1500">
                    <a:latin typeface="Cambria Math"/>
                    <a:ea typeface="Cambria Math"/>
                  </a:rPr>
                  <a:t> </a:t>
                </a:r>
                <a:r>
                  <a:rPr lang="it-IT" sz="1500"/>
                  <a:t>is the same, but </a:t>
                </a:r>
                <a:r>
                  <a:rPr lang="it-IT" sz="1500">
                    <a:latin typeface="Calibri"/>
                    <a:ea typeface="Calibri"/>
                    <a:cs typeface="Calibri"/>
                  </a:rPr>
                  <a:t> </a:t>
                </a:r>
                <a14:m>
                  <m:oMath xmlns:m="http://schemas.openxmlformats.org/officeDocument/2006/math">
                    <m:sSub>
                      <m:sSubPr>
                        <m:ctrlPr>
                          <a:rPr lang="it-IT" sz="1500" i="1" dirty="0">
                            <a:latin typeface="Cambria Math" panose="02040503050406030204" pitchFamily="18" charset="0"/>
                          </a:rPr>
                        </m:ctrlPr>
                      </m:sSubPr>
                      <m:e>
                        <m:r>
                          <a:rPr lang="it-IT" sz="1500" i="1" dirty="0">
                            <a:latin typeface="Cambria Math" panose="02040503050406030204" pitchFamily="18" charset="0"/>
                          </a:rPr>
                          <m:t>𝑃</m:t>
                        </m:r>
                      </m:e>
                      <m:sub>
                        <m:r>
                          <a:rPr lang="it-IT" sz="1500" i="1" dirty="0">
                            <a:latin typeface="Cambria Math" panose="02040503050406030204" pitchFamily="18" charset="0"/>
                          </a:rPr>
                          <m:t>𝑖</m:t>
                        </m:r>
                      </m:sub>
                    </m:sSub>
                    <m:r>
                      <a:rPr lang="it-IT" sz="1500" i="1" dirty="0">
                        <a:latin typeface="Cambria Math" panose="02040503050406030204" pitchFamily="18" charset="0"/>
                      </a:rPr>
                      <m:t>(</m:t>
                    </m:r>
                    <m:r>
                      <a:rPr lang="it-IT" sz="1500" b="0" i="1" dirty="0" smtClean="0">
                        <a:latin typeface="Cambria Math" panose="02040503050406030204" pitchFamily="18" charset="0"/>
                      </a:rPr>
                      <m:t>𝑦</m:t>
                    </m:r>
                    <m:r>
                      <a:rPr lang="it-IT" sz="1500" i="1" dirty="0">
                        <a:latin typeface="Cambria Math" panose="02040503050406030204" pitchFamily="18" charset="0"/>
                      </a:rPr>
                      <m:t>|</m:t>
                    </m:r>
                    <m:r>
                      <a:rPr lang="it-IT" sz="1500" b="0" i="1" dirty="0" smtClean="0">
                        <a:latin typeface="Cambria Math" panose="02040503050406030204" pitchFamily="18" charset="0"/>
                      </a:rPr>
                      <m:t>𝑥</m:t>
                    </m:r>
                    <m:r>
                      <a:rPr lang="it-IT" sz="1500" i="1" dirty="0">
                        <a:latin typeface="Cambria Math" panose="02040503050406030204" pitchFamily="18" charset="0"/>
                      </a:rPr>
                      <m:t>)</m:t>
                    </m:r>
                  </m:oMath>
                </a14:m>
                <a:r>
                  <a:rPr lang="it-IT" sz="1500" i="1"/>
                  <a:t> </a:t>
                </a:r>
                <a:r>
                  <a:rPr lang="it-IT" sz="1500"/>
                  <a:t>changes → </a:t>
                </a:r>
                <a:r>
                  <a:rPr lang="it-IT" sz="1500" b="1"/>
                  <a:t>Concept Shift;</a:t>
                </a:r>
              </a:p>
              <a:p>
                <a:pPr marL="857250" lvl="1" indent="-285750" algn="just">
                  <a:lnSpc>
                    <a:spcPct val="114999"/>
                  </a:lnSpc>
                </a:pPr>
                <a:endParaRPr lang="it-IT" sz="1100"/>
              </a:p>
              <a:p>
                <a:pPr marL="400050" indent="-285750" algn="just">
                  <a:lnSpc>
                    <a:spcPct val="114999"/>
                  </a:lnSpc>
                </a:pPr>
                <a:r>
                  <a:rPr lang="it-IT" sz="1500"/>
                  <a:t>Same features but different labels;</a:t>
                </a:r>
              </a:p>
              <a:p>
                <a:pPr marL="857250" lvl="1" indent="-285750" algn="just">
                  <a:lnSpc>
                    <a:spcPct val="114999"/>
                  </a:lnSpc>
                </a:pPr>
                <a:endParaRPr lang="it-IT" sz="1100"/>
              </a:p>
              <a:p>
                <a:pPr marL="400050" indent="-285750" algn="just">
                  <a:lnSpc>
                    <a:spcPct val="114999"/>
                  </a:lnSpc>
                </a:pPr>
                <a:r>
                  <a:rPr lang="en-US" sz="1500" u="sng"/>
                  <a:t>Depending on a user</a:t>
                </a:r>
                <a:r>
                  <a:rPr lang="en-US" sz="1500"/>
                  <a:t>'s information (</a:t>
                </a:r>
                <a:r>
                  <a:rPr lang="en-US" sz="1500" err="1"/>
                  <a:t>i.g.</a:t>
                </a:r>
                <a:r>
                  <a:rPr lang="en-US" sz="1500"/>
                  <a:t> history, geographic area...), </a:t>
                </a:r>
                <a:r>
                  <a:rPr lang="en-US" sz="1500" u="sng"/>
                  <a:t>next-word predictors may change</a:t>
                </a:r>
                <a:r>
                  <a:rPr lang="en-US" sz="1500"/>
                  <a:t> on a search engine</a:t>
                </a:r>
                <a:r>
                  <a:rPr lang="it-IT" sz="1500"/>
                  <a:t>.</a:t>
                </a:r>
              </a:p>
            </p:txBody>
          </p:sp>
        </mc:Choice>
        <mc:Fallback xmlns="">
          <p:sp>
            <p:nvSpPr>
              <p:cNvPr id="10" name="Segnaposto testo 2">
                <a:extLst>
                  <a:ext uri="{FF2B5EF4-FFF2-40B4-BE49-F238E27FC236}">
                    <a16:creationId xmlns:a16="http://schemas.microsoft.com/office/drawing/2014/main" id="{78728AD6-81BD-7BE9-4F2A-F633E46C1824}"/>
                  </a:ext>
                </a:extLst>
              </p:cNvPr>
              <p:cNvSpPr>
                <a:spLocks noGrp="1" noRot="1" noChangeAspect="1" noMove="1" noResize="1" noEditPoints="1" noAdjustHandles="1" noChangeArrowheads="1" noChangeShapeType="1" noTextEdit="1"/>
              </p:cNvSpPr>
              <p:nvPr>
                <p:ph type="body" idx="1"/>
              </p:nvPr>
            </p:nvSpPr>
            <p:spPr>
              <a:xfrm>
                <a:off x="311700" y="1709237"/>
                <a:ext cx="4260300" cy="3174490"/>
              </a:xfrm>
              <a:blipFill>
                <a:blip r:embed="rId3"/>
                <a:stretch>
                  <a:fillRect r="-572"/>
                </a:stretch>
              </a:blipFill>
            </p:spPr>
            <p:txBody>
              <a:bodyPr/>
              <a:lstStyle/>
              <a:p>
                <a:r>
                  <a:rPr lang="en-US">
                    <a:noFill/>
                  </a:rPr>
                  <a:t> </a:t>
                </a:r>
              </a:p>
            </p:txBody>
          </p:sp>
        </mc:Fallback>
      </mc:AlternateContent>
      <p:pic>
        <p:nvPicPr>
          <p:cNvPr id="4" name="Picture 3" descr="A screenshot of a computer&#10;&#10;Description automatically generated with medium confidence">
            <a:extLst>
              <a:ext uri="{FF2B5EF4-FFF2-40B4-BE49-F238E27FC236}">
                <a16:creationId xmlns:a16="http://schemas.microsoft.com/office/drawing/2014/main" id="{486E5F8D-9BFC-1F9B-50C6-6EC02A687312}"/>
              </a:ext>
            </a:extLst>
          </p:cNvPr>
          <p:cNvPicPr>
            <a:picLocks noChangeAspect="1"/>
          </p:cNvPicPr>
          <p:nvPr/>
        </p:nvPicPr>
        <p:blipFill rotWithShape="1">
          <a:blip r:embed="rId4"/>
          <a:srcRect l="23939" t="7769" r="23863" b="7489"/>
          <a:stretch/>
        </p:blipFill>
        <p:spPr>
          <a:xfrm>
            <a:off x="5461095" y="2149098"/>
            <a:ext cx="3371205" cy="2294768"/>
          </a:xfrm>
          <a:prstGeom prst="rect">
            <a:avLst/>
          </a:prstGeom>
        </p:spPr>
      </p:pic>
      <p:sp>
        <p:nvSpPr>
          <p:cNvPr id="3" name="Slide Number Placeholder 2">
            <a:extLst>
              <a:ext uri="{FF2B5EF4-FFF2-40B4-BE49-F238E27FC236}">
                <a16:creationId xmlns:a16="http://schemas.microsoft.com/office/drawing/2014/main" id="{F1BD124B-682D-86F2-F738-29145E13FB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 smtClean="0"/>
              <a:t>12</a:t>
            </a:fld>
            <a:endParaRPr lang="it"/>
          </a:p>
        </p:txBody>
      </p:sp>
    </p:spTree>
    <p:extLst>
      <p:ext uri="{BB962C8B-B14F-4D97-AF65-F5344CB8AC3E}">
        <p14:creationId xmlns:p14="http://schemas.microsoft.com/office/powerpoint/2010/main" val="1347241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2CD14D-EC04-4CA6-6135-B9573CE2A85E}"/>
              </a:ext>
            </a:extLst>
          </p:cNvPr>
          <p:cNvSpPr>
            <a:spLocks noGrp="1"/>
          </p:cNvSpPr>
          <p:nvPr>
            <p:ph type="title"/>
          </p:nvPr>
        </p:nvSpPr>
        <p:spPr/>
        <p:txBody>
          <a:bodyPr>
            <a:normAutofit fontScale="90000"/>
          </a:bodyPr>
          <a:lstStyle/>
          <a:p>
            <a:r>
              <a:rPr lang="it-IT"/>
              <a:t>Statistical Heterogeneity Problem </a:t>
            </a:r>
          </a:p>
        </p:txBody>
      </p:sp>
      <p:sp>
        <p:nvSpPr>
          <p:cNvPr id="3" name="Segnaposto testo 2">
            <a:extLst>
              <a:ext uri="{FF2B5EF4-FFF2-40B4-BE49-F238E27FC236}">
                <a16:creationId xmlns:a16="http://schemas.microsoft.com/office/drawing/2014/main" id="{DB79F183-2094-5E36-F818-47DF3420A756}"/>
              </a:ext>
            </a:extLst>
          </p:cNvPr>
          <p:cNvSpPr>
            <a:spLocks noGrp="1"/>
          </p:cNvSpPr>
          <p:nvPr>
            <p:ph type="body" idx="1"/>
          </p:nvPr>
        </p:nvSpPr>
        <p:spPr>
          <a:xfrm>
            <a:off x="311700" y="1152475"/>
            <a:ext cx="4260300" cy="3416400"/>
          </a:xfrm>
        </p:spPr>
        <p:txBody>
          <a:bodyPr anchor="ctr">
            <a:normAutofit/>
          </a:bodyPr>
          <a:lstStyle/>
          <a:p>
            <a:pPr marL="114300" indent="0" algn="just">
              <a:lnSpc>
                <a:spcPct val="114999"/>
              </a:lnSpc>
              <a:buNone/>
            </a:pPr>
            <a:r>
              <a:rPr lang="it-IT" sz="1500"/>
              <a:t>Statistical Heterogeneity can adversely affect the performance and generalization capability of the federated learning model, as:</a:t>
            </a:r>
          </a:p>
          <a:p>
            <a:pPr marL="114300" indent="0" algn="just">
              <a:lnSpc>
                <a:spcPct val="114999"/>
              </a:lnSpc>
              <a:buNone/>
            </a:pPr>
            <a:endParaRPr lang="it-IT"/>
          </a:p>
          <a:p>
            <a:pPr marL="400050" indent="-285750" algn="just">
              <a:lnSpc>
                <a:spcPct val="114999"/>
              </a:lnSpc>
            </a:pPr>
            <a:r>
              <a:rPr lang="it-IT" sz="1500"/>
              <a:t>It can introduce </a:t>
            </a:r>
            <a:r>
              <a:rPr lang="it-IT" sz="1500" b="1"/>
              <a:t>bias </a:t>
            </a:r>
            <a:r>
              <a:rPr lang="it-IT" sz="1500"/>
              <a:t>and </a:t>
            </a:r>
            <a:r>
              <a:rPr lang="it-IT" sz="1500" b="1"/>
              <a:t>unfairness </a:t>
            </a:r>
            <a:r>
              <a:rPr lang="it-IT" sz="1500"/>
              <a:t>in the model, favouring domains with more representation;</a:t>
            </a:r>
          </a:p>
          <a:p>
            <a:pPr marL="857250" lvl="1" indent="-285750" algn="just">
              <a:lnSpc>
                <a:spcPct val="114999"/>
              </a:lnSpc>
            </a:pPr>
            <a:endParaRPr lang="it-IT"/>
          </a:p>
          <a:p>
            <a:pPr marL="400050" indent="-285750" algn="just">
              <a:lnSpc>
                <a:spcPct val="114999"/>
              </a:lnSpc>
            </a:pPr>
            <a:r>
              <a:rPr lang="it-IT" sz="1500"/>
              <a:t>Can result in </a:t>
            </a:r>
            <a:r>
              <a:rPr lang="it-IT" sz="1500" b="1"/>
              <a:t>poor generalisation</a:t>
            </a:r>
            <a:r>
              <a:rPr lang="it-IT" sz="1500"/>
              <a:t> as the model struggles to capture common patterns across diverse domains and devices.</a:t>
            </a:r>
            <a:endParaRPr lang="it-IT"/>
          </a:p>
        </p:txBody>
      </p:sp>
      <p:pic>
        <p:nvPicPr>
          <p:cNvPr id="4" name="Immagine 4">
            <a:extLst>
              <a:ext uri="{FF2B5EF4-FFF2-40B4-BE49-F238E27FC236}">
                <a16:creationId xmlns:a16="http://schemas.microsoft.com/office/drawing/2014/main" id="{CD944A75-4EEE-7906-C457-E0B42AF877E1}"/>
              </a:ext>
            </a:extLst>
          </p:cNvPr>
          <p:cNvPicPr>
            <a:picLocks noChangeAspect="1"/>
          </p:cNvPicPr>
          <p:nvPr/>
        </p:nvPicPr>
        <p:blipFill>
          <a:blip r:embed="rId3"/>
          <a:stretch>
            <a:fillRect/>
          </a:stretch>
        </p:blipFill>
        <p:spPr>
          <a:xfrm>
            <a:off x="5028975" y="1697400"/>
            <a:ext cx="3718121" cy="2326549"/>
          </a:xfrm>
          <a:prstGeom prst="rect">
            <a:avLst/>
          </a:prstGeom>
        </p:spPr>
      </p:pic>
      <p:sp>
        <p:nvSpPr>
          <p:cNvPr id="5" name="Slide Number Placeholder 4">
            <a:extLst>
              <a:ext uri="{FF2B5EF4-FFF2-40B4-BE49-F238E27FC236}">
                <a16:creationId xmlns:a16="http://schemas.microsoft.com/office/drawing/2014/main" id="{529802E4-9613-414D-16C2-451E6888C6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 smtClean="0"/>
              <a:t>13</a:t>
            </a:fld>
            <a:endParaRPr lang="it"/>
          </a:p>
        </p:txBody>
      </p:sp>
    </p:spTree>
    <p:extLst>
      <p:ext uri="{BB962C8B-B14F-4D97-AF65-F5344CB8AC3E}">
        <p14:creationId xmlns:p14="http://schemas.microsoft.com/office/powerpoint/2010/main" val="526080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t"/>
              <a:t>Problems considered with FedDANN</a:t>
            </a:r>
            <a:endParaRPr/>
          </a:p>
        </p:txBody>
      </p:sp>
      <p:sp>
        <p:nvSpPr>
          <p:cNvPr id="12" name="Rectangle 11">
            <a:extLst>
              <a:ext uri="{FF2B5EF4-FFF2-40B4-BE49-F238E27FC236}">
                <a16:creationId xmlns:a16="http://schemas.microsoft.com/office/drawing/2014/main" id="{BFACB284-1AE7-8B1B-85AA-2DD622AC650A}"/>
              </a:ext>
            </a:extLst>
          </p:cNvPr>
          <p:cNvSpPr/>
          <p:nvPr/>
        </p:nvSpPr>
        <p:spPr>
          <a:xfrm>
            <a:off x="520390" y="1648419"/>
            <a:ext cx="2356625" cy="3225873"/>
          </a:xfrm>
          <a:prstGeom prst="rect">
            <a:avLst/>
          </a:prstGeom>
          <a:ln>
            <a:solidFill>
              <a:schemeClr val="tx2">
                <a:lumMod val="9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a:p>
        </p:txBody>
      </p:sp>
      <p:sp>
        <p:nvSpPr>
          <p:cNvPr id="13" name="Rectangle 12">
            <a:extLst>
              <a:ext uri="{FF2B5EF4-FFF2-40B4-BE49-F238E27FC236}">
                <a16:creationId xmlns:a16="http://schemas.microsoft.com/office/drawing/2014/main" id="{8108A67E-1603-C451-59C7-E13EE49683A5}"/>
              </a:ext>
            </a:extLst>
          </p:cNvPr>
          <p:cNvSpPr/>
          <p:nvPr/>
        </p:nvSpPr>
        <p:spPr>
          <a:xfrm>
            <a:off x="3127916" y="1648418"/>
            <a:ext cx="2572215" cy="3225873"/>
          </a:xfrm>
          <a:prstGeom prst="rect">
            <a:avLst/>
          </a:prstGeom>
          <a:ln>
            <a:solidFill>
              <a:schemeClr val="tx2">
                <a:lumMod val="9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a:p>
        </p:txBody>
      </p:sp>
      <p:sp>
        <p:nvSpPr>
          <p:cNvPr id="4" name="TextBox 3">
            <a:extLst>
              <a:ext uri="{FF2B5EF4-FFF2-40B4-BE49-F238E27FC236}">
                <a16:creationId xmlns:a16="http://schemas.microsoft.com/office/drawing/2014/main" id="{F1A5FE07-8D6D-9EDC-95D6-C91D94DD3D95}"/>
              </a:ext>
            </a:extLst>
          </p:cNvPr>
          <p:cNvSpPr txBox="1"/>
          <p:nvPr/>
        </p:nvSpPr>
        <p:spPr>
          <a:xfrm>
            <a:off x="431180" y="1017725"/>
            <a:ext cx="8214732" cy="523220"/>
          </a:xfrm>
          <a:prstGeom prst="rect">
            <a:avLst/>
          </a:prstGeom>
          <a:noFill/>
        </p:spPr>
        <p:txBody>
          <a:bodyPr wrap="square" rtlCol="0">
            <a:spAutoFit/>
          </a:bodyPr>
          <a:lstStyle/>
          <a:p>
            <a:pPr algn="ctr"/>
            <a:r>
              <a:rPr lang="en-US"/>
              <a:t>Due to the nature of this framework, several new challenges are assessed. Listed here are the three main ones considered within the paper:</a:t>
            </a:r>
            <a:endParaRPr lang="it-IT"/>
          </a:p>
        </p:txBody>
      </p:sp>
      <p:sp>
        <p:nvSpPr>
          <p:cNvPr id="14" name="Rectangle 13">
            <a:extLst>
              <a:ext uri="{FF2B5EF4-FFF2-40B4-BE49-F238E27FC236}">
                <a16:creationId xmlns:a16="http://schemas.microsoft.com/office/drawing/2014/main" id="{2EE24EEF-63D1-A666-9F4F-DF7C9832F172}"/>
              </a:ext>
            </a:extLst>
          </p:cNvPr>
          <p:cNvSpPr/>
          <p:nvPr/>
        </p:nvSpPr>
        <p:spPr>
          <a:xfrm>
            <a:off x="5932446" y="1648417"/>
            <a:ext cx="2356625" cy="3225873"/>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a:p>
        </p:txBody>
      </p:sp>
      <p:sp>
        <p:nvSpPr>
          <p:cNvPr id="5" name="TextBox 4">
            <a:extLst>
              <a:ext uri="{FF2B5EF4-FFF2-40B4-BE49-F238E27FC236}">
                <a16:creationId xmlns:a16="http://schemas.microsoft.com/office/drawing/2014/main" id="{A161A9B5-84BA-875A-190D-A01408C7C7B6}"/>
              </a:ext>
            </a:extLst>
          </p:cNvPr>
          <p:cNvSpPr txBox="1"/>
          <p:nvPr/>
        </p:nvSpPr>
        <p:spPr>
          <a:xfrm>
            <a:off x="431180" y="1648419"/>
            <a:ext cx="2572215" cy="2062103"/>
          </a:xfrm>
          <a:prstGeom prst="rect">
            <a:avLst/>
          </a:prstGeom>
          <a:noFill/>
        </p:spPr>
        <p:txBody>
          <a:bodyPr wrap="square" rtlCol="0">
            <a:spAutoFit/>
          </a:bodyPr>
          <a:lstStyle/>
          <a:p>
            <a:pPr algn="ctr"/>
            <a:r>
              <a:rPr lang="it-IT" sz="1600" b="1">
                <a:solidFill>
                  <a:schemeClr val="tx2">
                    <a:lumMod val="90000"/>
                  </a:schemeClr>
                </a:solidFill>
              </a:rPr>
              <a:t>Privacy and Security</a:t>
            </a:r>
          </a:p>
          <a:p>
            <a:pPr algn="ctr"/>
            <a:endParaRPr lang="it-IT">
              <a:solidFill>
                <a:schemeClr val="tx2">
                  <a:lumMod val="90000"/>
                </a:schemeClr>
              </a:solidFill>
            </a:endParaRPr>
          </a:p>
          <a:p>
            <a:pPr algn="ctr"/>
            <a:r>
              <a:rPr lang="en-US">
                <a:solidFill>
                  <a:schemeClr val="tx2">
                    <a:lumMod val="90000"/>
                  </a:schemeClr>
                </a:solidFill>
              </a:rPr>
              <a:t>Main reason behind the creation of this paradigm. There are legal and privacy concerns that prevent to access data in general, especially the sensitive ones (GDPR).</a:t>
            </a:r>
            <a:endParaRPr lang="it-IT">
              <a:solidFill>
                <a:schemeClr val="tx2">
                  <a:lumMod val="90000"/>
                </a:schemeClr>
              </a:solidFill>
            </a:endParaRPr>
          </a:p>
        </p:txBody>
      </p:sp>
      <p:sp>
        <p:nvSpPr>
          <p:cNvPr id="6" name="TextBox 5">
            <a:extLst>
              <a:ext uri="{FF2B5EF4-FFF2-40B4-BE49-F238E27FC236}">
                <a16:creationId xmlns:a16="http://schemas.microsoft.com/office/drawing/2014/main" id="{24584F04-664E-10B5-7D06-CBB0DD46ABD0}"/>
              </a:ext>
            </a:extLst>
          </p:cNvPr>
          <p:cNvSpPr txBox="1"/>
          <p:nvPr/>
        </p:nvSpPr>
        <p:spPr>
          <a:xfrm>
            <a:off x="3127916" y="1648419"/>
            <a:ext cx="2572215" cy="1846659"/>
          </a:xfrm>
          <a:prstGeom prst="rect">
            <a:avLst/>
          </a:prstGeom>
          <a:noFill/>
        </p:spPr>
        <p:txBody>
          <a:bodyPr wrap="square" rtlCol="0">
            <a:spAutoFit/>
          </a:bodyPr>
          <a:lstStyle/>
          <a:p>
            <a:pPr algn="ctr"/>
            <a:r>
              <a:rPr lang="it-IT" sz="1600" b="1">
                <a:solidFill>
                  <a:schemeClr val="tx2">
                    <a:lumMod val="90000"/>
                  </a:schemeClr>
                </a:solidFill>
              </a:rPr>
              <a:t>Statistical Heterogeneity</a:t>
            </a:r>
          </a:p>
          <a:p>
            <a:pPr algn="ctr"/>
            <a:endParaRPr lang="it-IT">
              <a:solidFill>
                <a:schemeClr val="tx2">
                  <a:lumMod val="90000"/>
                </a:schemeClr>
              </a:solidFill>
            </a:endParaRPr>
          </a:p>
          <a:p>
            <a:pPr algn="ctr"/>
            <a:r>
              <a:rPr lang="en-US">
                <a:solidFill>
                  <a:schemeClr val="tx2">
                    <a:lumMod val="90000"/>
                  </a:schemeClr>
                </a:solidFill>
              </a:rPr>
              <a:t>The presence of variations</a:t>
            </a:r>
          </a:p>
          <a:p>
            <a:pPr algn="ctr"/>
            <a:r>
              <a:rPr lang="en-US">
                <a:solidFill>
                  <a:schemeClr val="tx2">
                    <a:lumMod val="90000"/>
                  </a:schemeClr>
                </a:solidFill>
              </a:rPr>
              <a:t>in the data distributions across different domains or</a:t>
            </a:r>
          </a:p>
          <a:p>
            <a:pPr algn="ctr"/>
            <a:r>
              <a:rPr lang="en-US">
                <a:solidFill>
                  <a:schemeClr val="tx2">
                    <a:lumMod val="90000"/>
                  </a:schemeClr>
                </a:solidFill>
              </a:rPr>
              <a:t>clients in a federated learning setting. They may be of different natures. </a:t>
            </a:r>
            <a:endParaRPr lang="it-IT">
              <a:solidFill>
                <a:schemeClr val="tx2">
                  <a:lumMod val="90000"/>
                </a:schemeClr>
              </a:solidFill>
            </a:endParaRPr>
          </a:p>
        </p:txBody>
      </p:sp>
      <p:sp>
        <p:nvSpPr>
          <p:cNvPr id="7" name="TextBox 6">
            <a:extLst>
              <a:ext uri="{FF2B5EF4-FFF2-40B4-BE49-F238E27FC236}">
                <a16:creationId xmlns:a16="http://schemas.microsoft.com/office/drawing/2014/main" id="{196AD091-EB54-F845-B7CF-0DF11DE4E124}"/>
              </a:ext>
            </a:extLst>
          </p:cNvPr>
          <p:cNvSpPr txBox="1"/>
          <p:nvPr/>
        </p:nvSpPr>
        <p:spPr>
          <a:xfrm>
            <a:off x="5824652" y="1648419"/>
            <a:ext cx="2572215" cy="1846659"/>
          </a:xfrm>
          <a:prstGeom prst="rect">
            <a:avLst/>
          </a:prstGeom>
          <a:noFill/>
        </p:spPr>
        <p:txBody>
          <a:bodyPr wrap="square" rtlCol="0">
            <a:spAutoFit/>
          </a:bodyPr>
          <a:lstStyle/>
          <a:p>
            <a:pPr algn="ctr"/>
            <a:r>
              <a:rPr lang="it-IT" sz="1600" b="1">
                <a:solidFill>
                  <a:schemeClr val="tx1"/>
                </a:solidFill>
              </a:rPr>
              <a:t>Domain Generalisation</a:t>
            </a:r>
          </a:p>
          <a:p>
            <a:pPr algn="ctr"/>
            <a:endParaRPr lang="it-IT">
              <a:solidFill>
                <a:schemeClr val="tx1"/>
              </a:solidFill>
            </a:endParaRPr>
          </a:p>
          <a:p>
            <a:pPr algn="ctr"/>
            <a:r>
              <a:rPr lang="en-US">
                <a:solidFill>
                  <a:schemeClr val="tx1"/>
                </a:solidFill>
              </a:rPr>
              <a:t>Related to the Statistical Heterogeneity problem, the model must be able to </a:t>
            </a:r>
            <a:r>
              <a:rPr lang="en-US" err="1">
                <a:solidFill>
                  <a:schemeClr val="tx1"/>
                </a:solidFill>
              </a:rPr>
              <a:t>generalise</a:t>
            </a:r>
            <a:r>
              <a:rPr lang="en-US">
                <a:solidFill>
                  <a:schemeClr val="tx1"/>
                </a:solidFill>
              </a:rPr>
              <a:t> to domains outside the federation that has never been seen before</a:t>
            </a:r>
            <a:r>
              <a:rPr lang="it-IT">
                <a:solidFill>
                  <a:schemeClr val="tx1"/>
                </a:solidFill>
              </a:rPr>
              <a:t>. </a:t>
            </a:r>
          </a:p>
        </p:txBody>
      </p:sp>
      <p:pic>
        <p:nvPicPr>
          <p:cNvPr id="3" name="Graphic 2" descr="Branching diagram outline">
            <a:extLst>
              <a:ext uri="{FF2B5EF4-FFF2-40B4-BE49-F238E27FC236}">
                <a16:creationId xmlns:a16="http://schemas.microsoft.com/office/drawing/2014/main" id="{8A9722BA-B3F9-12B2-35BF-2BF7CEC324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53559" y="3784075"/>
            <a:ext cx="914400" cy="914400"/>
          </a:xfrm>
          <a:prstGeom prst="rect">
            <a:avLst/>
          </a:prstGeom>
        </p:spPr>
      </p:pic>
      <p:pic>
        <p:nvPicPr>
          <p:cNvPr id="9" name="Graphic 8" descr="Normal Distribution outline">
            <a:extLst>
              <a:ext uri="{FF2B5EF4-FFF2-40B4-BE49-F238E27FC236}">
                <a16:creationId xmlns:a16="http://schemas.microsoft.com/office/drawing/2014/main" id="{A31EEF3A-E4B2-66D9-B7E9-492CF2A294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56823" y="3784075"/>
            <a:ext cx="914400" cy="914400"/>
          </a:xfrm>
          <a:prstGeom prst="rect">
            <a:avLst/>
          </a:prstGeom>
        </p:spPr>
      </p:pic>
      <p:pic>
        <p:nvPicPr>
          <p:cNvPr id="11" name="Graphic 10" descr="Eye Scan outline">
            <a:extLst>
              <a:ext uri="{FF2B5EF4-FFF2-40B4-BE49-F238E27FC236}">
                <a16:creationId xmlns:a16="http://schemas.microsoft.com/office/drawing/2014/main" id="{95ED9C58-4C78-5289-000B-4B6C280E6C4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60087" y="3784075"/>
            <a:ext cx="914400" cy="914400"/>
          </a:xfrm>
          <a:prstGeom prst="rect">
            <a:avLst/>
          </a:prstGeom>
        </p:spPr>
      </p:pic>
      <p:sp>
        <p:nvSpPr>
          <p:cNvPr id="2" name="Slide Number Placeholder 1">
            <a:extLst>
              <a:ext uri="{FF2B5EF4-FFF2-40B4-BE49-F238E27FC236}">
                <a16:creationId xmlns:a16="http://schemas.microsoft.com/office/drawing/2014/main" id="{85FDBA14-1316-5DB2-A64C-1E8EA82AD2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 smtClean="0"/>
              <a:t>14</a:t>
            </a:fld>
            <a:endParaRPr lang="it"/>
          </a:p>
        </p:txBody>
      </p:sp>
    </p:spTree>
    <p:extLst>
      <p:ext uri="{BB962C8B-B14F-4D97-AF65-F5344CB8AC3E}">
        <p14:creationId xmlns:p14="http://schemas.microsoft.com/office/powerpoint/2010/main" val="808752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t"/>
              <a:t>Definition </a:t>
            </a:r>
            <a:endParaRPr/>
          </a:p>
        </p:txBody>
      </p:sp>
      <mc:AlternateContent xmlns:mc="http://schemas.openxmlformats.org/markup-compatibility/2006" xmlns:a14="http://schemas.microsoft.com/office/drawing/2010/main">
        <mc:Choice Requires="a14">
          <p:sp>
            <p:nvSpPr>
              <p:cNvPr id="109" name="Google Shape;109;p26"/>
              <p:cNvSpPr txBox="1">
                <a:spLocks noGrp="1"/>
              </p:cNvSpPr>
              <p:nvPr>
                <p:ph type="body" idx="1"/>
              </p:nvPr>
            </p:nvSpPr>
            <p:spPr>
              <a:xfrm>
                <a:off x="311699" y="1152475"/>
                <a:ext cx="4795559" cy="3416400"/>
              </a:xfrm>
              <a:prstGeom prst="rect">
                <a:avLst/>
              </a:prstGeom>
            </p:spPr>
            <p:txBody>
              <a:bodyPr spcFirstLastPara="1" wrap="square" lIns="91425" tIns="91425" rIns="91425" bIns="91425" anchor="ctr" anchorCtr="0">
                <a:normAutofit fontScale="92500" lnSpcReduction="10000"/>
              </a:bodyPr>
              <a:lstStyle/>
              <a:p>
                <a:pPr marL="285750" indent="-285750" algn="just">
                  <a:lnSpc>
                    <a:spcPct val="114999"/>
                  </a:lnSpc>
                </a:pPr>
                <a:r>
                  <a:rPr lang="en-US"/>
                  <a:t>One of the consequences of Domain Shift Distribution</a:t>
                </a:r>
                <a:r>
                  <a:rPr lang="it-IT"/>
                  <a:t>.</a:t>
                </a:r>
              </a:p>
              <a:p>
                <a:pPr marL="742950" lvl="1" indent="-285750" algn="just">
                  <a:lnSpc>
                    <a:spcPct val="114999"/>
                  </a:lnSpc>
                </a:pPr>
                <a:endParaRPr lang="it-IT"/>
              </a:p>
              <a:p>
                <a:pPr marL="285750" indent="-285750" algn="just">
                  <a:lnSpc>
                    <a:spcPct val="114999"/>
                  </a:lnSpc>
                </a:pPr>
                <a:r>
                  <a:rPr lang="en-US"/>
                  <a:t>Subproblem related to Statistical Heterogeneity</a:t>
                </a:r>
                <a:r>
                  <a:rPr lang="it-IT"/>
                  <a:t>.</a:t>
                </a:r>
              </a:p>
              <a:p>
                <a:pPr marL="742950" lvl="1" indent="-285750" algn="just">
                  <a:lnSpc>
                    <a:spcPct val="114999"/>
                  </a:lnSpc>
                </a:pPr>
                <a:endParaRPr lang="it-IT"/>
              </a:p>
              <a:p>
                <a:pPr marL="285750" indent="-285750" algn="just">
                  <a:lnSpc>
                    <a:spcPct val="114999"/>
                  </a:lnSpc>
                </a:pPr>
                <a:r>
                  <a:rPr lang="en-US"/>
                  <a:t>The goal is to learn a </a:t>
                </a:r>
                <a:r>
                  <a:rPr lang="en-US" b="1"/>
                  <a:t>robust</a:t>
                </a:r>
                <a:r>
                  <a:rPr lang="en-US"/>
                  <a:t> and </a:t>
                </a:r>
                <a:r>
                  <a:rPr lang="en-US" b="1" err="1"/>
                  <a:t>generalisable</a:t>
                </a:r>
                <a:r>
                  <a:rPr lang="en-US"/>
                  <a:t> predictive model from the training domains </a:t>
                </a:r>
                <a14:m>
                  <m:oMath xmlns:m="http://schemas.openxmlformats.org/officeDocument/2006/math">
                    <m:sSubSup>
                      <m:sSubSupPr>
                        <m:ctrlPr>
                          <a:rPr lang="en-US" i="1" smtClean="0">
                            <a:latin typeface="Cambria Math" panose="02040503050406030204" pitchFamily="18" charset="0"/>
                          </a:rPr>
                        </m:ctrlPr>
                      </m:sSubSupPr>
                      <m:e>
                        <m:r>
                          <a:rPr lang="it-IT" b="0" i="1" smtClean="0">
                            <a:latin typeface="Cambria Math" panose="02040503050406030204" pitchFamily="18" charset="0"/>
                          </a:rPr>
                          <m:t>(</m:t>
                        </m:r>
                        <m:r>
                          <a:rPr lang="it-IT" b="0" i="1" smtClean="0">
                            <a:latin typeface="Cambria Math" panose="02040503050406030204" pitchFamily="18" charset="0"/>
                          </a:rPr>
                          <m:t>𝑃</m:t>
                        </m:r>
                      </m:e>
                      <m:sub>
                        <m:r>
                          <a:rPr lang="it-IT" b="0" i="1" smtClean="0">
                            <a:latin typeface="Cambria Math" panose="02040503050406030204" pitchFamily="18" charset="0"/>
                          </a:rPr>
                          <m:t>𝑋𝑌</m:t>
                        </m:r>
                      </m:sub>
                      <m:sup>
                        <m:r>
                          <a:rPr lang="it-IT" b="0" i="1" smtClean="0">
                            <a:latin typeface="Cambria Math" panose="02040503050406030204" pitchFamily="18" charset="0"/>
                          </a:rPr>
                          <m:t>𝑖</m:t>
                        </m:r>
                      </m:sup>
                    </m:sSubSup>
                    <m:r>
                      <a:rPr lang="it-IT" b="0" i="1" smtClean="0">
                        <a:latin typeface="Cambria Math" panose="02040503050406030204" pitchFamily="18" charset="0"/>
                      </a:rPr>
                      <m:t>)</m:t>
                    </m:r>
                  </m:oMath>
                </a14:m>
                <a:r>
                  <a:rPr lang="en-US"/>
                  <a:t> to achieve a minimum prediction error on an </a:t>
                </a:r>
                <a:r>
                  <a:rPr lang="en-US" b="1"/>
                  <a:t>unseen test domain</a:t>
                </a:r>
                <a14:m>
                  <m:oMath xmlns:m="http://schemas.openxmlformats.org/officeDocument/2006/math">
                    <m:r>
                      <a:rPr lang="it-IT" b="0" i="0"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𝑃</m:t>
                        </m:r>
                      </m:e>
                      <m:sub>
                        <m:r>
                          <a:rPr lang="it-IT" b="0" i="1" smtClean="0">
                            <a:latin typeface="Cambria Math" panose="02040503050406030204" pitchFamily="18" charset="0"/>
                          </a:rPr>
                          <m:t>𝑋</m:t>
                        </m:r>
                      </m:sub>
                    </m:sSub>
                    <m:r>
                      <a:rPr lang="it-IT" b="0" i="1" smtClean="0">
                        <a:latin typeface="Cambria Math" panose="02040503050406030204" pitchFamily="18" charset="0"/>
                      </a:rPr>
                      <m:t>),</m:t>
                    </m:r>
                  </m:oMath>
                </a14:m>
                <a:r>
                  <a:rPr lang="en-US"/>
                  <a:t> that cannot be accessed during the training phase.</a:t>
                </a:r>
                <a:endParaRPr lang="it-IT"/>
              </a:p>
            </p:txBody>
          </p:sp>
        </mc:Choice>
        <mc:Fallback xmlns="">
          <p:sp>
            <p:nvSpPr>
              <p:cNvPr id="109" name="Google Shape;109;p26"/>
              <p:cNvSpPr txBox="1">
                <a:spLocks noGrp="1" noRot="1" noChangeAspect="1" noMove="1" noResize="1" noEditPoints="1" noAdjustHandles="1" noChangeArrowheads="1" noChangeShapeType="1" noTextEdit="1"/>
              </p:cNvSpPr>
              <p:nvPr>
                <p:ph type="body" idx="1"/>
              </p:nvPr>
            </p:nvSpPr>
            <p:spPr>
              <a:xfrm>
                <a:off x="311699" y="1152475"/>
                <a:ext cx="4795559" cy="3416400"/>
              </a:xfrm>
              <a:prstGeom prst="rect">
                <a:avLst/>
              </a:prstGeom>
              <a:blipFill>
                <a:blip r:embed="rId3"/>
                <a:stretch>
                  <a:fillRect l="-762" r="-88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5F4964D7-A0F6-2EEF-5DBF-26BF34D02E1A}"/>
              </a:ext>
            </a:extLst>
          </p:cNvPr>
          <p:cNvPicPr>
            <a:picLocks noChangeAspect="1"/>
          </p:cNvPicPr>
          <p:nvPr/>
        </p:nvPicPr>
        <p:blipFill>
          <a:blip r:embed="rId4"/>
          <a:stretch>
            <a:fillRect/>
          </a:stretch>
        </p:blipFill>
        <p:spPr>
          <a:xfrm>
            <a:off x="5358908" y="1820521"/>
            <a:ext cx="3152775" cy="1857375"/>
          </a:xfrm>
          <a:prstGeom prst="rect">
            <a:avLst/>
          </a:prstGeom>
        </p:spPr>
      </p:pic>
      <p:sp>
        <p:nvSpPr>
          <p:cNvPr id="2" name="Slide Number Placeholder 1">
            <a:extLst>
              <a:ext uri="{FF2B5EF4-FFF2-40B4-BE49-F238E27FC236}">
                <a16:creationId xmlns:a16="http://schemas.microsoft.com/office/drawing/2014/main" id="{1508AADC-2210-860D-3BFA-21BF07D678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 smtClean="0"/>
              <a:t>15</a:t>
            </a:fld>
            <a:endParaRPr lang="it"/>
          </a:p>
        </p:txBody>
      </p:sp>
    </p:spTree>
    <p:extLst>
      <p:ext uri="{BB962C8B-B14F-4D97-AF65-F5344CB8AC3E}">
        <p14:creationId xmlns:p14="http://schemas.microsoft.com/office/powerpoint/2010/main" val="1440464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t"/>
              <a:t>Domain Generalisation in Federated Setting </a:t>
            </a:r>
            <a:endParaRPr/>
          </a:p>
        </p:txBody>
      </p:sp>
      <p:sp>
        <p:nvSpPr>
          <p:cNvPr id="109" name="Google Shape;109;p26"/>
          <p:cNvSpPr txBox="1">
            <a:spLocks noGrp="1"/>
          </p:cNvSpPr>
          <p:nvPr>
            <p:ph type="body" idx="1"/>
          </p:nvPr>
        </p:nvSpPr>
        <p:spPr>
          <a:xfrm>
            <a:off x="311699" y="1152475"/>
            <a:ext cx="4795559" cy="3416400"/>
          </a:xfrm>
          <a:prstGeom prst="rect">
            <a:avLst/>
          </a:prstGeom>
        </p:spPr>
        <p:txBody>
          <a:bodyPr spcFirstLastPara="1" wrap="square" lIns="91425" tIns="91425" rIns="91425" bIns="91425" anchor="ctr" anchorCtr="0">
            <a:normAutofit/>
          </a:bodyPr>
          <a:lstStyle/>
          <a:p>
            <a:pPr marL="285750" indent="-285750" algn="just">
              <a:lnSpc>
                <a:spcPct val="114999"/>
              </a:lnSpc>
            </a:pPr>
            <a:r>
              <a:rPr lang="en-US"/>
              <a:t>In federated learning </a:t>
            </a:r>
            <a:r>
              <a:rPr lang="en-US" b="1"/>
              <a:t>each client </a:t>
            </a:r>
            <a:r>
              <a:rPr lang="en-US"/>
              <a:t>typically represents a </a:t>
            </a:r>
            <a:r>
              <a:rPr lang="en-US" b="1"/>
              <a:t>different domain</a:t>
            </a:r>
            <a:r>
              <a:rPr lang="en-US"/>
              <a:t>, such as different hospitals, companies, or geographical regions.</a:t>
            </a:r>
          </a:p>
          <a:p>
            <a:pPr marL="457200" lvl="1" indent="0" algn="just">
              <a:lnSpc>
                <a:spcPct val="114999"/>
              </a:lnSpc>
              <a:buNone/>
            </a:pPr>
            <a:endParaRPr lang="en-US"/>
          </a:p>
          <a:p>
            <a:pPr marL="285750" indent="-285750" algn="just">
              <a:lnSpc>
                <a:spcPct val="114999"/>
              </a:lnSpc>
            </a:pPr>
            <a:r>
              <a:rPr lang="it-IT"/>
              <a:t>Since the distribution of data may differ across different domains, models must </a:t>
            </a:r>
            <a:r>
              <a:rPr lang="it-IT" b="1"/>
              <a:t>generalise across domains </a:t>
            </a:r>
            <a:r>
              <a:rPr lang="it-IT"/>
              <a:t>without retraining every time a new one appear.</a:t>
            </a:r>
          </a:p>
        </p:txBody>
      </p:sp>
      <p:pic>
        <p:nvPicPr>
          <p:cNvPr id="5" name="Picture 4">
            <a:extLst>
              <a:ext uri="{FF2B5EF4-FFF2-40B4-BE49-F238E27FC236}">
                <a16:creationId xmlns:a16="http://schemas.microsoft.com/office/drawing/2014/main" id="{F2466B0F-1BEB-FAF6-048A-B8E74594894A}"/>
              </a:ext>
            </a:extLst>
          </p:cNvPr>
          <p:cNvPicPr>
            <a:picLocks noChangeAspect="1"/>
          </p:cNvPicPr>
          <p:nvPr/>
        </p:nvPicPr>
        <p:blipFill>
          <a:blip r:embed="rId3"/>
          <a:srcRect/>
          <a:stretch/>
        </p:blipFill>
        <p:spPr>
          <a:xfrm>
            <a:off x="5534311" y="1419123"/>
            <a:ext cx="3297989" cy="2660171"/>
          </a:xfrm>
          <a:prstGeom prst="rect">
            <a:avLst/>
          </a:prstGeom>
        </p:spPr>
      </p:pic>
      <p:sp>
        <p:nvSpPr>
          <p:cNvPr id="2" name="Slide Number Placeholder 1">
            <a:extLst>
              <a:ext uri="{FF2B5EF4-FFF2-40B4-BE49-F238E27FC236}">
                <a16:creationId xmlns:a16="http://schemas.microsoft.com/office/drawing/2014/main" id="{2B91DBB6-99AB-B4D7-47C7-588A2760AA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 smtClean="0"/>
              <a:t>16</a:t>
            </a:fld>
            <a:endParaRPr lang="it"/>
          </a:p>
        </p:txBody>
      </p:sp>
    </p:spTree>
    <p:extLst>
      <p:ext uri="{BB962C8B-B14F-4D97-AF65-F5344CB8AC3E}">
        <p14:creationId xmlns:p14="http://schemas.microsoft.com/office/powerpoint/2010/main" val="1551683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t"/>
              <a:t>Challanges </a:t>
            </a:r>
            <a:endParaRPr/>
          </a:p>
        </p:txBody>
      </p:sp>
      <p:sp>
        <p:nvSpPr>
          <p:cNvPr id="109" name="Google Shape;109;p26"/>
          <p:cNvSpPr txBox="1">
            <a:spLocks noGrp="1"/>
          </p:cNvSpPr>
          <p:nvPr>
            <p:ph type="body" idx="1"/>
          </p:nvPr>
        </p:nvSpPr>
        <p:spPr>
          <a:xfrm>
            <a:off x="311699" y="1152475"/>
            <a:ext cx="4795559" cy="3416400"/>
          </a:xfrm>
          <a:prstGeom prst="rect">
            <a:avLst/>
          </a:prstGeom>
        </p:spPr>
        <p:txBody>
          <a:bodyPr spcFirstLastPara="1" wrap="square" lIns="91425" tIns="91425" rIns="91425" bIns="91425" anchor="ctr" anchorCtr="0">
            <a:normAutofit/>
          </a:bodyPr>
          <a:lstStyle/>
          <a:p>
            <a:pPr marL="285750" indent="-285750" algn="just">
              <a:lnSpc>
                <a:spcPct val="114999"/>
              </a:lnSpc>
            </a:pPr>
            <a:r>
              <a:rPr lang="en-US"/>
              <a:t>Most of the actual DG methods </a:t>
            </a:r>
            <a:r>
              <a:rPr lang="en-US" b="1"/>
              <a:t>require a </a:t>
            </a:r>
            <a:r>
              <a:rPr lang="en-US" b="1" err="1"/>
              <a:t>centralised</a:t>
            </a:r>
            <a:r>
              <a:rPr lang="en-US" b="1"/>
              <a:t> setting</a:t>
            </a:r>
            <a:r>
              <a:rPr lang="en-US"/>
              <a:t> where data is shared across the domains. </a:t>
            </a:r>
          </a:p>
          <a:p>
            <a:pPr marL="742950" lvl="1" indent="-285750" algn="just">
              <a:lnSpc>
                <a:spcPct val="114999"/>
              </a:lnSpc>
            </a:pPr>
            <a:endParaRPr lang="en-US"/>
          </a:p>
          <a:p>
            <a:pPr marL="285750" indent="-285750" algn="just">
              <a:lnSpc>
                <a:spcPct val="114999"/>
              </a:lnSpc>
            </a:pPr>
            <a:r>
              <a:rPr lang="en-US"/>
              <a:t>This </a:t>
            </a:r>
            <a:r>
              <a:rPr lang="en-US" b="1"/>
              <a:t>violates</a:t>
            </a:r>
            <a:r>
              <a:rPr lang="en-US"/>
              <a:t> the principles of Federated Learning framework.</a:t>
            </a:r>
          </a:p>
          <a:p>
            <a:pPr marL="742950" lvl="1" indent="-285750" algn="just">
              <a:lnSpc>
                <a:spcPct val="114999"/>
              </a:lnSpc>
            </a:pPr>
            <a:endParaRPr lang="en-US"/>
          </a:p>
          <a:p>
            <a:pPr marL="285750" indent="-285750" algn="just">
              <a:lnSpc>
                <a:spcPct val="114999"/>
              </a:lnSpc>
            </a:pPr>
            <a:r>
              <a:rPr lang="en-US"/>
              <a:t>The model never sees two different domains (clients) at the same time, which makes this problem quite unique.</a:t>
            </a:r>
          </a:p>
        </p:txBody>
      </p:sp>
      <p:pic>
        <p:nvPicPr>
          <p:cNvPr id="3" name="Picture 2">
            <a:extLst>
              <a:ext uri="{FF2B5EF4-FFF2-40B4-BE49-F238E27FC236}">
                <a16:creationId xmlns:a16="http://schemas.microsoft.com/office/drawing/2014/main" id="{5F4964D7-A0F6-2EEF-5DBF-26BF34D02E1A}"/>
              </a:ext>
            </a:extLst>
          </p:cNvPr>
          <p:cNvPicPr>
            <a:picLocks noChangeAspect="1"/>
          </p:cNvPicPr>
          <p:nvPr/>
        </p:nvPicPr>
        <p:blipFill>
          <a:blip r:embed="rId3"/>
          <a:srcRect/>
          <a:stretch/>
        </p:blipFill>
        <p:spPr>
          <a:xfrm>
            <a:off x="5963029" y="1243542"/>
            <a:ext cx="2548654" cy="3011333"/>
          </a:xfrm>
          <a:prstGeom prst="rect">
            <a:avLst/>
          </a:prstGeom>
        </p:spPr>
      </p:pic>
      <p:sp>
        <p:nvSpPr>
          <p:cNvPr id="2" name="Slide Number Placeholder 1">
            <a:extLst>
              <a:ext uri="{FF2B5EF4-FFF2-40B4-BE49-F238E27FC236}">
                <a16:creationId xmlns:a16="http://schemas.microsoft.com/office/drawing/2014/main" id="{B9594526-0700-9DFE-48B6-39F983E17E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 smtClean="0"/>
              <a:t>17</a:t>
            </a:fld>
            <a:endParaRPr lang="it"/>
          </a:p>
        </p:txBody>
      </p:sp>
    </p:spTree>
    <p:extLst>
      <p:ext uri="{BB962C8B-B14F-4D97-AF65-F5344CB8AC3E}">
        <p14:creationId xmlns:p14="http://schemas.microsoft.com/office/powerpoint/2010/main" val="1907955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6"/>
          <p:cNvSpPr txBox="1">
            <a:spLocks noGrp="1"/>
          </p:cNvSpPr>
          <p:nvPr>
            <p:ph type="title"/>
          </p:nvPr>
        </p:nvSpPr>
        <p:spPr>
          <a:xfrm>
            <a:off x="964849" y="109444"/>
            <a:ext cx="7214302" cy="1095342"/>
          </a:xfrm>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it" sz="2500"/>
              <a:t>Dataset Used to experiment Domain Generalisation</a:t>
            </a:r>
            <a:endParaRPr lang="it-IT" sz="2500"/>
          </a:p>
        </p:txBody>
      </p:sp>
      <p:sp>
        <p:nvSpPr>
          <p:cNvPr id="2" name="Subtitle 1">
            <a:extLst>
              <a:ext uri="{FF2B5EF4-FFF2-40B4-BE49-F238E27FC236}">
                <a16:creationId xmlns:a16="http://schemas.microsoft.com/office/drawing/2014/main" id="{0C3B8938-CC1E-295F-8B9D-731279E1833F}"/>
              </a:ext>
            </a:extLst>
          </p:cNvPr>
          <p:cNvSpPr>
            <a:spLocks noGrp="1"/>
          </p:cNvSpPr>
          <p:nvPr>
            <p:ph type="subTitle" idx="1"/>
          </p:nvPr>
        </p:nvSpPr>
        <p:spPr>
          <a:xfrm>
            <a:off x="804377" y="3948956"/>
            <a:ext cx="2462832" cy="813100"/>
          </a:xfrm>
        </p:spPr>
        <p:txBody>
          <a:bodyPr anchor="ctr">
            <a:normAutofit/>
          </a:bodyPr>
          <a:lstStyle/>
          <a:p>
            <a:r>
              <a:rPr lang="it-IT" sz="2000"/>
              <a:t>RotatedFEMNIST</a:t>
            </a:r>
          </a:p>
        </p:txBody>
      </p:sp>
      <p:pic>
        <p:nvPicPr>
          <p:cNvPr id="6" name="Picture 5" descr="A picture containing sketch, design&#10;&#10;Description automatically generated">
            <a:extLst>
              <a:ext uri="{FF2B5EF4-FFF2-40B4-BE49-F238E27FC236}">
                <a16:creationId xmlns:a16="http://schemas.microsoft.com/office/drawing/2014/main" id="{2E50BE25-1F1F-D987-5F30-ED37A82EE4BB}"/>
              </a:ext>
            </a:extLst>
          </p:cNvPr>
          <p:cNvPicPr>
            <a:picLocks noChangeAspect="1"/>
          </p:cNvPicPr>
          <p:nvPr/>
        </p:nvPicPr>
        <p:blipFill>
          <a:blip r:embed="rId3"/>
          <a:stretch>
            <a:fillRect/>
          </a:stretch>
        </p:blipFill>
        <p:spPr>
          <a:xfrm>
            <a:off x="302119" y="1413468"/>
            <a:ext cx="3467348" cy="2311565"/>
          </a:xfrm>
          <a:prstGeom prst="rect">
            <a:avLst/>
          </a:prstGeom>
        </p:spPr>
      </p:pic>
      <p:pic>
        <p:nvPicPr>
          <p:cNvPr id="8" name="Picture 7" descr="A picture containing white, diagram, black and white&#10;&#10;Description automatically generated">
            <a:extLst>
              <a:ext uri="{FF2B5EF4-FFF2-40B4-BE49-F238E27FC236}">
                <a16:creationId xmlns:a16="http://schemas.microsoft.com/office/drawing/2014/main" id="{4B9AFEB5-BEF2-A269-64B7-83EBA1111A3A}"/>
              </a:ext>
            </a:extLst>
          </p:cNvPr>
          <p:cNvPicPr>
            <a:picLocks noChangeAspect="1"/>
          </p:cNvPicPr>
          <p:nvPr/>
        </p:nvPicPr>
        <p:blipFill>
          <a:blip r:embed="rId4"/>
          <a:stretch>
            <a:fillRect/>
          </a:stretch>
        </p:blipFill>
        <p:spPr>
          <a:xfrm>
            <a:off x="5148452" y="1416150"/>
            <a:ext cx="3466801" cy="2311200"/>
          </a:xfrm>
          <a:prstGeom prst="rect">
            <a:avLst/>
          </a:prstGeom>
        </p:spPr>
      </p:pic>
      <p:sp>
        <p:nvSpPr>
          <p:cNvPr id="9" name="Subtitle 1">
            <a:extLst>
              <a:ext uri="{FF2B5EF4-FFF2-40B4-BE49-F238E27FC236}">
                <a16:creationId xmlns:a16="http://schemas.microsoft.com/office/drawing/2014/main" id="{8B23E070-A569-043D-0964-C0A0D2099A1F}"/>
              </a:ext>
            </a:extLst>
          </p:cNvPr>
          <p:cNvSpPr txBox="1">
            <a:spLocks/>
          </p:cNvSpPr>
          <p:nvPr/>
        </p:nvSpPr>
        <p:spPr>
          <a:xfrm>
            <a:off x="5650437" y="3948956"/>
            <a:ext cx="2462832" cy="8131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9pPr>
          </a:lstStyle>
          <a:p>
            <a:r>
              <a:rPr lang="it-IT" sz="2000"/>
              <a:t>DGFEMNIST</a:t>
            </a:r>
          </a:p>
        </p:txBody>
      </p:sp>
      <p:sp>
        <p:nvSpPr>
          <p:cNvPr id="3" name="Slide Number Placeholder 2">
            <a:extLst>
              <a:ext uri="{FF2B5EF4-FFF2-40B4-BE49-F238E27FC236}">
                <a16:creationId xmlns:a16="http://schemas.microsoft.com/office/drawing/2014/main" id="{B86A8142-62FD-3EFC-23BE-45540FA9CE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 smtClean="0"/>
              <a:t>18</a:t>
            </a:fld>
            <a:endParaRPr lang="it"/>
          </a:p>
        </p:txBody>
      </p:sp>
    </p:spTree>
    <p:extLst>
      <p:ext uri="{BB962C8B-B14F-4D97-AF65-F5344CB8AC3E}">
        <p14:creationId xmlns:p14="http://schemas.microsoft.com/office/powerpoint/2010/main" val="54907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67"/>
          <p:cNvSpPr txBox="1">
            <a:spLocks noGrp="1"/>
          </p:cNvSpPr>
          <p:nvPr>
            <p:ph type="title"/>
          </p:nvPr>
        </p:nvSpPr>
        <p:spPr>
          <a:xfrm>
            <a:off x="311700" y="2219700"/>
            <a:ext cx="8520600" cy="7041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it" sz="5400">
                <a:solidFill>
                  <a:srgbClr val="201449"/>
                </a:solidFill>
              </a:rPr>
              <a:t>Our work</a:t>
            </a:r>
            <a:endParaRPr/>
          </a:p>
        </p:txBody>
      </p:sp>
      <p:pic>
        <p:nvPicPr>
          <p:cNvPr id="504" name="Google Shape;504;p67"/>
          <p:cNvPicPr preferRelativeResize="0"/>
          <p:nvPr/>
        </p:nvPicPr>
        <p:blipFill rotWithShape="1">
          <a:blip r:embed="rId3">
            <a:alphaModFix/>
          </a:blip>
          <a:srcRect/>
          <a:stretch/>
        </p:blipFill>
        <p:spPr>
          <a:xfrm>
            <a:off x="127775" y="41775"/>
            <a:ext cx="2042530" cy="1148351"/>
          </a:xfrm>
          <a:prstGeom prst="rect">
            <a:avLst/>
          </a:prstGeom>
          <a:noFill/>
          <a:ln>
            <a:noFill/>
          </a:ln>
        </p:spPr>
      </p:pic>
      <p:sp>
        <p:nvSpPr>
          <p:cNvPr id="2" name="Slide Number Placeholder 1">
            <a:extLst>
              <a:ext uri="{FF2B5EF4-FFF2-40B4-BE49-F238E27FC236}">
                <a16:creationId xmlns:a16="http://schemas.microsoft.com/office/drawing/2014/main" id="{663D11D6-C552-AE3F-AE09-DFFCE6059EF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 smtClean="0"/>
              <a:t>19</a:t>
            </a:fld>
            <a:endParaRPr lang="it"/>
          </a:p>
        </p:txBody>
      </p:sp>
    </p:spTree>
    <p:extLst>
      <p:ext uri="{BB962C8B-B14F-4D97-AF65-F5344CB8AC3E}">
        <p14:creationId xmlns:p14="http://schemas.microsoft.com/office/powerpoint/2010/main" val="1429008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67"/>
          <p:cNvSpPr txBox="1">
            <a:spLocks noGrp="1"/>
          </p:cNvSpPr>
          <p:nvPr>
            <p:ph type="title"/>
          </p:nvPr>
        </p:nvSpPr>
        <p:spPr>
          <a:xfrm>
            <a:off x="311700" y="2219700"/>
            <a:ext cx="8520600" cy="7041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it" sz="5400">
                <a:solidFill>
                  <a:srgbClr val="201449"/>
                </a:solidFill>
              </a:rPr>
              <a:t>Introduction</a:t>
            </a:r>
            <a:endParaRPr/>
          </a:p>
        </p:txBody>
      </p:sp>
      <p:pic>
        <p:nvPicPr>
          <p:cNvPr id="504" name="Google Shape;504;p67"/>
          <p:cNvPicPr preferRelativeResize="0"/>
          <p:nvPr/>
        </p:nvPicPr>
        <p:blipFill rotWithShape="1">
          <a:blip r:embed="rId3">
            <a:alphaModFix/>
          </a:blip>
          <a:srcRect/>
          <a:stretch/>
        </p:blipFill>
        <p:spPr>
          <a:xfrm>
            <a:off x="127775" y="41775"/>
            <a:ext cx="2042530" cy="1148351"/>
          </a:xfrm>
          <a:prstGeom prst="rect">
            <a:avLst/>
          </a:prstGeom>
          <a:noFill/>
          <a:ln>
            <a:noFill/>
          </a:ln>
        </p:spPr>
      </p:pic>
      <p:sp>
        <p:nvSpPr>
          <p:cNvPr id="2" name="Slide Number Placeholder 1">
            <a:extLst>
              <a:ext uri="{FF2B5EF4-FFF2-40B4-BE49-F238E27FC236}">
                <a16:creationId xmlns:a16="http://schemas.microsoft.com/office/drawing/2014/main" id="{1F9622B9-3242-0244-4F34-1D9557A1C67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 smtClean="0"/>
              <a:t>2</a:t>
            </a:fld>
            <a:endParaRPr lang="it"/>
          </a:p>
        </p:txBody>
      </p:sp>
    </p:spTree>
    <p:extLst>
      <p:ext uri="{BB962C8B-B14F-4D97-AF65-F5344CB8AC3E}">
        <p14:creationId xmlns:p14="http://schemas.microsoft.com/office/powerpoint/2010/main" val="1047399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t"/>
              <a:t>Convolutional Neural Network used for experiments</a:t>
            </a:r>
            <a:endParaRPr/>
          </a:p>
        </p:txBody>
      </p:sp>
      <p:pic>
        <p:nvPicPr>
          <p:cNvPr id="3" name="Picture 2" descr="A picture containing diagram, line, plan&#10;&#10;Description automatically generated">
            <a:extLst>
              <a:ext uri="{FF2B5EF4-FFF2-40B4-BE49-F238E27FC236}">
                <a16:creationId xmlns:a16="http://schemas.microsoft.com/office/drawing/2014/main" id="{E468A2C9-BFB5-50A7-F657-4E482554D7B9}"/>
              </a:ext>
            </a:extLst>
          </p:cNvPr>
          <p:cNvPicPr>
            <a:picLocks noChangeAspect="1"/>
          </p:cNvPicPr>
          <p:nvPr/>
        </p:nvPicPr>
        <p:blipFill>
          <a:blip r:embed="rId3"/>
          <a:stretch>
            <a:fillRect/>
          </a:stretch>
        </p:blipFill>
        <p:spPr>
          <a:xfrm>
            <a:off x="1181010" y="1017725"/>
            <a:ext cx="6781979" cy="3970782"/>
          </a:xfrm>
          <a:prstGeom prst="rect">
            <a:avLst/>
          </a:prstGeom>
        </p:spPr>
      </p:pic>
      <p:sp>
        <p:nvSpPr>
          <p:cNvPr id="2" name="Slide Number Placeholder 1">
            <a:extLst>
              <a:ext uri="{FF2B5EF4-FFF2-40B4-BE49-F238E27FC236}">
                <a16:creationId xmlns:a16="http://schemas.microsoft.com/office/drawing/2014/main" id="{912A7CEB-7E00-9B95-0A11-C671E8783F1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 smtClean="0"/>
              <a:t>20</a:t>
            </a:fld>
            <a:endParaRPr lang="it"/>
          </a:p>
        </p:txBody>
      </p:sp>
    </p:spTree>
    <p:extLst>
      <p:ext uri="{BB962C8B-B14F-4D97-AF65-F5344CB8AC3E}">
        <p14:creationId xmlns:p14="http://schemas.microsoft.com/office/powerpoint/2010/main" val="3479410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t"/>
              <a:t>Hyperparameter Tuning – Centralised Problem (EMNIST)</a:t>
            </a:r>
            <a:endParaRPr/>
          </a:p>
        </p:txBody>
      </p:sp>
      <p:sp>
        <p:nvSpPr>
          <p:cNvPr id="109" name="Google Shape;109;p26"/>
          <p:cNvSpPr txBox="1">
            <a:spLocks noGrp="1"/>
          </p:cNvSpPr>
          <p:nvPr>
            <p:ph type="body" idx="1"/>
          </p:nvPr>
        </p:nvSpPr>
        <p:spPr>
          <a:xfrm>
            <a:off x="311700" y="907641"/>
            <a:ext cx="4260300" cy="3966651"/>
          </a:xfrm>
          <a:prstGeom prst="rect">
            <a:avLst/>
          </a:prstGeom>
        </p:spPr>
        <p:txBody>
          <a:bodyPr spcFirstLastPara="1" wrap="square" lIns="91425" tIns="91425" rIns="91425" bIns="91425" anchor="ctr" anchorCtr="0">
            <a:normAutofit/>
          </a:bodyPr>
          <a:lstStyle/>
          <a:p>
            <a:pPr marL="0" indent="0" algn="ctr">
              <a:lnSpc>
                <a:spcPct val="114999"/>
              </a:lnSpc>
              <a:buNone/>
            </a:pPr>
            <a:r>
              <a:rPr lang="en-US" b="0" i="0">
                <a:effectLst/>
                <a:latin typeface="Arial" panose="020B0604020202020204" pitchFamily="34" charset="0"/>
              </a:rPr>
              <a:t>The first objective is to have a baseline for the centralized framework using EMNIST. </a:t>
            </a:r>
          </a:p>
          <a:p>
            <a:pPr marL="0" indent="0" algn="ctr">
              <a:lnSpc>
                <a:spcPct val="114999"/>
              </a:lnSpc>
              <a:buNone/>
            </a:pPr>
            <a:r>
              <a:rPr lang="en-US" b="0" i="0">
                <a:effectLst/>
                <a:latin typeface="Arial" panose="020B0604020202020204" pitchFamily="34" charset="0"/>
              </a:rPr>
              <a:t>After </a:t>
            </a:r>
            <a:r>
              <a:rPr lang="en-US">
                <a:latin typeface="Arial" panose="020B0604020202020204" pitchFamily="34" charset="0"/>
              </a:rPr>
              <a:t>the</a:t>
            </a:r>
            <a:r>
              <a:rPr lang="en-US" b="0" i="0">
                <a:effectLst/>
                <a:latin typeface="Arial" panose="020B0604020202020204" pitchFamily="34" charset="0"/>
              </a:rPr>
              <a:t> hyperparameter tuning phase, the selected values are </a:t>
            </a:r>
            <a:r>
              <a:rPr lang="en-US" b="0" i="1" err="1">
                <a:effectLst/>
                <a:latin typeface="Arial" panose="020B0604020202020204" pitchFamily="34" charset="0"/>
              </a:rPr>
              <a:t>lr</a:t>
            </a:r>
            <a:r>
              <a:rPr lang="en-US" b="0" i="1">
                <a:effectLst/>
                <a:latin typeface="Arial" panose="020B0604020202020204" pitchFamily="34" charset="0"/>
              </a:rPr>
              <a:t> = 0,01 </a:t>
            </a:r>
            <a:r>
              <a:rPr lang="en-US" b="0" i="0">
                <a:effectLst/>
                <a:latin typeface="Arial" panose="020B0604020202020204" pitchFamily="34" charset="0"/>
              </a:rPr>
              <a:t>and </a:t>
            </a:r>
          </a:p>
          <a:p>
            <a:pPr marL="0" indent="0" algn="ctr">
              <a:lnSpc>
                <a:spcPct val="114999"/>
              </a:lnSpc>
              <a:buNone/>
            </a:pPr>
            <a:r>
              <a:rPr lang="en-US" b="0" i="1">
                <a:effectLst/>
                <a:latin typeface="Arial" panose="020B0604020202020204" pitchFamily="34" charset="0"/>
              </a:rPr>
              <a:t>wd = 1e-5</a:t>
            </a:r>
            <a:r>
              <a:rPr lang="en-US" b="0" i="0">
                <a:effectLst/>
                <a:latin typeface="Arial" panose="020B0604020202020204" pitchFamily="34" charset="0"/>
              </a:rPr>
              <a:t>, with an accuracy obtained of 0,8712.</a:t>
            </a:r>
          </a:p>
          <a:p>
            <a:pPr marL="0" indent="0" algn="ctr">
              <a:lnSpc>
                <a:spcPct val="114999"/>
              </a:lnSpc>
              <a:buNone/>
            </a:pPr>
            <a:endParaRPr lang="it-IT"/>
          </a:p>
        </p:txBody>
      </p:sp>
      <p:pic>
        <p:nvPicPr>
          <p:cNvPr id="3" name="Picture 2" descr="A picture containing text, screenshot, font, number&#10;&#10;Description automatically generated">
            <a:extLst>
              <a:ext uri="{FF2B5EF4-FFF2-40B4-BE49-F238E27FC236}">
                <a16:creationId xmlns:a16="http://schemas.microsoft.com/office/drawing/2014/main" id="{08FE9534-8667-0979-1FC6-0CA936B326EF}"/>
              </a:ext>
            </a:extLst>
          </p:cNvPr>
          <p:cNvPicPr>
            <a:picLocks noChangeAspect="1"/>
          </p:cNvPicPr>
          <p:nvPr/>
        </p:nvPicPr>
        <p:blipFill>
          <a:blip r:embed="rId3"/>
          <a:stretch>
            <a:fillRect/>
          </a:stretch>
        </p:blipFill>
        <p:spPr>
          <a:xfrm>
            <a:off x="5268782" y="1323580"/>
            <a:ext cx="3563518" cy="2986005"/>
          </a:xfrm>
          <a:prstGeom prst="rect">
            <a:avLst/>
          </a:prstGeom>
        </p:spPr>
      </p:pic>
      <p:sp>
        <p:nvSpPr>
          <p:cNvPr id="2" name="Slide Number Placeholder 1">
            <a:extLst>
              <a:ext uri="{FF2B5EF4-FFF2-40B4-BE49-F238E27FC236}">
                <a16:creationId xmlns:a16="http://schemas.microsoft.com/office/drawing/2014/main" id="{D40B8605-DEB8-9659-183F-27847C9110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 smtClean="0"/>
              <a:t>21</a:t>
            </a:fld>
            <a:endParaRPr lang="it"/>
          </a:p>
        </p:txBody>
      </p:sp>
    </p:spTree>
    <p:extLst>
      <p:ext uri="{BB962C8B-B14F-4D97-AF65-F5344CB8AC3E}">
        <p14:creationId xmlns:p14="http://schemas.microsoft.com/office/powerpoint/2010/main" val="274929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t"/>
              <a:t>Hyperparameter Tuning – FEMNIST</a:t>
            </a:r>
            <a:endParaRPr/>
          </a:p>
        </p:txBody>
      </p:sp>
      <p:sp>
        <p:nvSpPr>
          <p:cNvPr id="109" name="Google Shape;109;p26"/>
          <p:cNvSpPr txBox="1">
            <a:spLocks noGrp="1"/>
          </p:cNvSpPr>
          <p:nvPr>
            <p:ph type="body" idx="1"/>
          </p:nvPr>
        </p:nvSpPr>
        <p:spPr>
          <a:xfrm>
            <a:off x="311700" y="1152475"/>
            <a:ext cx="8520600" cy="772969"/>
          </a:xfrm>
          <a:prstGeom prst="rect">
            <a:avLst/>
          </a:prstGeom>
        </p:spPr>
        <p:txBody>
          <a:bodyPr spcFirstLastPara="1" wrap="square" lIns="91425" tIns="91425" rIns="91425" bIns="91425" anchor="t" anchorCtr="0">
            <a:normAutofit lnSpcReduction="10000"/>
          </a:bodyPr>
          <a:lstStyle/>
          <a:p>
            <a:pPr marL="0" indent="0" algn="ctr">
              <a:lnSpc>
                <a:spcPct val="114999"/>
              </a:lnSpc>
              <a:buNone/>
            </a:pPr>
            <a:r>
              <a:rPr lang="en-US"/>
              <a:t>After hyperparameter tuning with the </a:t>
            </a:r>
            <a:r>
              <a:rPr lang="en-US" err="1"/>
              <a:t>centralised</a:t>
            </a:r>
            <a:r>
              <a:rPr lang="en-US"/>
              <a:t> </a:t>
            </a:r>
            <a:r>
              <a:rPr lang="en-US" err="1"/>
              <a:t>Emnist</a:t>
            </a:r>
            <a:r>
              <a:rPr lang="en-US"/>
              <a:t>, the following hyperparameters were selected for our experimentation in Federated: </a:t>
            </a:r>
          </a:p>
          <a:p>
            <a:pPr marL="0" indent="0" algn="just">
              <a:lnSpc>
                <a:spcPct val="114999"/>
              </a:lnSpc>
              <a:buNone/>
            </a:pPr>
            <a:endParaRPr lang="it-IT"/>
          </a:p>
        </p:txBody>
      </p:sp>
      <p:sp>
        <p:nvSpPr>
          <p:cNvPr id="2" name="Google Shape;109;p26">
            <a:extLst>
              <a:ext uri="{FF2B5EF4-FFF2-40B4-BE49-F238E27FC236}">
                <a16:creationId xmlns:a16="http://schemas.microsoft.com/office/drawing/2014/main" id="{27E4B5A0-2B63-F1AA-C025-985183D7F03F}"/>
              </a:ext>
            </a:extLst>
          </p:cNvPr>
          <p:cNvSpPr txBox="1">
            <a:spLocks/>
          </p:cNvSpPr>
          <p:nvPr/>
        </p:nvSpPr>
        <p:spPr>
          <a:xfrm>
            <a:off x="4572000" y="2060194"/>
            <a:ext cx="4260300" cy="2679829"/>
          </a:xfrm>
          <a:prstGeom prst="rect">
            <a:avLst/>
          </a:prstGeom>
          <a:noFill/>
          <a:ln>
            <a:noFill/>
          </a:ln>
        </p:spPr>
        <p:txBody>
          <a:bodyPr spcFirstLastPara="1" wrap="square" lIns="91425" tIns="91425" rIns="91425" bIns="91425" numCol="1"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ctr">
              <a:lnSpc>
                <a:spcPct val="114999"/>
              </a:lnSpc>
              <a:buNone/>
            </a:pPr>
            <a:r>
              <a:rPr lang="it-IT" b="1"/>
              <a:t>For server: </a:t>
            </a:r>
          </a:p>
          <a:p>
            <a:pPr marL="0" indent="0" algn="ctr">
              <a:lnSpc>
                <a:spcPct val="114999"/>
              </a:lnSpc>
              <a:buNone/>
            </a:pPr>
            <a:endParaRPr lang="it-IT" b="1"/>
          </a:p>
          <a:p>
            <a:pPr marL="285750" indent="-285750" algn="ctr">
              <a:lnSpc>
                <a:spcPct val="114999"/>
              </a:lnSpc>
            </a:pPr>
            <a:r>
              <a:rPr lang="it-IT" i="1"/>
              <a:t>Learning rate</a:t>
            </a:r>
            <a:r>
              <a:rPr lang="it-IT"/>
              <a:t>: 1</a:t>
            </a:r>
          </a:p>
          <a:p>
            <a:pPr marL="285750" indent="-285750" algn="ctr">
              <a:lnSpc>
                <a:spcPct val="114999"/>
              </a:lnSpc>
            </a:pPr>
            <a:r>
              <a:rPr lang="it-IT" i="1"/>
              <a:t>Momentum</a:t>
            </a:r>
            <a:r>
              <a:rPr lang="it-IT"/>
              <a:t>: 0</a:t>
            </a:r>
          </a:p>
          <a:p>
            <a:pPr marL="0" indent="0" algn="ctr">
              <a:lnSpc>
                <a:spcPct val="114999"/>
              </a:lnSpc>
              <a:buNone/>
            </a:pPr>
            <a:endParaRPr lang="it-IT"/>
          </a:p>
          <a:p>
            <a:pPr marL="0" indent="0" algn="ctr">
              <a:lnSpc>
                <a:spcPct val="114999"/>
              </a:lnSpc>
              <a:buNone/>
            </a:pPr>
            <a:r>
              <a:rPr lang="en-US" sz="1100"/>
              <a:t>For this part of the experiment to reproduce the normal </a:t>
            </a:r>
            <a:r>
              <a:rPr lang="en-US" sz="1100" err="1"/>
              <a:t>FedAvg</a:t>
            </a:r>
            <a:r>
              <a:rPr lang="en-US" sz="1100"/>
              <a:t>. </a:t>
            </a:r>
          </a:p>
          <a:p>
            <a:pPr marL="0" indent="0" algn="ctr">
              <a:lnSpc>
                <a:spcPct val="114999"/>
              </a:lnSpc>
              <a:buNone/>
            </a:pPr>
            <a:r>
              <a:rPr lang="en-US" sz="1100"/>
              <a:t>We will then see its actual usefulness when we talk about server momentum in Statistical Heterogeneity! </a:t>
            </a:r>
            <a:endParaRPr lang="it-IT" sz="1100"/>
          </a:p>
        </p:txBody>
      </p:sp>
      <p:sp>
        <p:nvSpPr>
          <p:cNvPr id="6" name="Google Shape;109;p26">
            <a:extLst>
              <a:ext uri="{FF2B5EF4-FFF2-40B4-BE49-F238E27FC236}">
                <a16:creationId xmlns:a16="http://schemas.microsoft.com/office/drawing/2014/main" id="{EC12A41A-92A6-3A18-4605-27D1004BA2C0}"/>
              </a:ext>
            </a:extLst>
          </p:cNvPr>
          <p:cNvSpPr txBox="1">
            <a:spLocks/>
          </p:cNvSpPr>
          <p:nvPr/>
        </p:nvSpPr>
        <p:spPr>
          <a:xfrm>
            <a:off x="311700" y="1948108"/>
            <a:ext cx="4260300" cy="2679829"/>
          </a:xfrm>
          <a:prstGeom prst="rect">
            <a:avLst/>
          </a:prstGeom>
          <a:noFill/>
          <a:ln>
            <a:noFill/>
          </a:ln>
        </p:spPr>
        <p:txBody>
          <a:bodyPr spcFirstLastPara="1" wrap="square" lIns="91425" tIns="91425" rIns="91425" bIns="91425" numCol="1"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ctr">
              <a:lnSpc>
                <a:spcPct val="114999"/>
              </a:lnSpc>
              <a:buNone/>
            </a:pPr>
            <a:r>
              <a:rPr lang="en-US" b="1"/>
              <a:t>For clients: </a:t>
            </a:r>
          </a:p>
          <a:p>
            <a:pPr marL="0" indent="0" algn="ctr">
              <a:lnSpc>
                <a:spcPct val="114999"/>
              </a:lnSpc>
              <a:buNone/>
            </a:pPr>
            <a:endParaRPr lang="en-US" b="1"/>
          </a:p>
          <a:p>
            <a:pPr marL="285750" indent="-285750" algn="ctr">
              <a:lnSpc>
                <a:spcPct val="114999"/>
              </a:lnSpc>
            </a:pPr>
            <a:r>
              <a:rPr lang="en-US" i="1"/>
              <a:t>Learning rate</a:t>
            </a:r>
            <a:r>
              <a:rPr lang="en-US"/>
              <a:t>: 0.1</a:t>
            </a:r>
          </a:p>
          <a:p>
            <a:pPr marL="285750" indent="-285750" algn="ctr">
              <a:lnSpc>
                <a:spcPct val="114999"/>
              </a:lnSpc>
            </a:pPr>
            <a:r>
              <a:rPr lang="en-US" i="1"/>
              <a:t>Momentum</a:t>
            </a:r>
            <a:r>
              <a:rPr lang="en-US"/>
              <a:t>: 0.9</a:t>
            </a:r>
          </a:p>
          <a:p>
            <a:pPr marL="285750" indent="-285750" algn="ctr">
              <a:lnSpc>
                <a:spcPct val="114999"/>
              </a:lnSpc>
            </a:pPr>
            <a:r>
              <a:rPr lang="en-US" i="1"/>
              <a:t>Batch Size</a:t>
            </a:r>
            <a:r>
              <a:rPr lang="en-US"/>
              <a:t>: 64</a:t>
            </a:r>
          </a:p>
          <a:p>
            <a:pPr marL="285750" indent="-285750" algn="ctr">
              <a:lnSpc>
                <a:spcPct val="114999"/>
              </a:lnSpc>
            </a:pPr>
            <a:r>
              <a:rPr lang="en-US" i="1"/>
              <a:t>Weight Decay</a:t>
            </a:r>
            <a:r>
              <a:rPr lang="en-US"/>
              <a:t>: 1e-4</a:t>
            </a:r>
          </a:p>
        </p:txBody>
      </p:sp>
      <p:cxnSp>
        <p:nvCxnSpPr>
          <p:cNvPr id="8" name="Straight Connector 7">
            <a:extLst>
              <a:ext uri="{FF2B5EF4-FFF2-40B4-BE49-F238E27FC236}">
                <a16:creationId xmlns:a16="http://schemas.microsoft.com/office/drawing/2014/main" id="{C34F6342-04FA-34A5-42D1-6A941F42CDF7}"/>
              </a:ext>
            </a:extLst>
          </p:cNvPr>
          <p:cNvCxnSpPr>
            <a:cxnSpLocks/>
          </p:cNvCxnSpPr>
          <p:nvPr/>
        </p:nvCxnSpPr>
        <p:spPr>
          <a:xfrm>
            <a:off x="4549698" y="1948108"/>
            <a:ext cx="0" cy="2948848"/>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Slide Number Placeholder 2">
            <a:extLst>
              <a:ext uri="{FF2B5EF4-FFF2-40B4-BE49-F238E27FC236}">
                <a16:creationId xmlns:a16="http://schemas.microsoft.com/office/drawing/2014/main" id="{7E58DC3A-809D-ACD9-C4C9-89C0EA97D7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 smtClean="0"/>
              <a:t>22</a:t>
            </a:fld>
            <a:endParaRPr lang="it"/>
          </a:p>
        </p:txBody>
      </p:sp>
    </p:spTree>
    <p:extLst>
      <p:ext uri="{BB962C8B-B14F-4D97-AF65-F5344CB8AC3E}">
        <p14:creationId xmlns:p14="http://schemas.microsoft.com/office/powerpoint/2010/main" val="2102760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t" sz="2300"/>
              <a:t>Hyperparameter Tuning – Clients per Round and Local Epochs</a:t>
            </a:r>
            <a:endParaRPr sz="2300"/>
          </a:p>
        </p:txBody>
      </p:sp>
      <p:sp>
        <p:nvSpPr>
          <p:cNvPr id="109" name="Google Shape;109;p26"/>
          <p:cNvSpPr txBox="1">
            <a:spLocks noGrp="1"/>
          </p:cNvSpPr>
          <p:nvPr>
            <p:ph type="body" idx="1"/>
          </p:nvPr>
        </p:nvSpPr>
        <p:spPr>
          <a:xfrm>
            <a:off x="311700" y="1017725"/>
            <a:ext cx="8520600" cy="884481"/>
          </a:xfrm>
          <a:prstGeom prst="rect">
            <a:avLst/>
          </a:prstGeom>
        </p:spPr>
        <p:txBody>
          <a:bodyPr spcFirstLastPara="1" wrap="square" lIns="91425" tIns="91425" rIns="91425" bIns="91425" anchor="t" anchorCtr="0">
            <a:noAutofit/>
          </a:bodyPr>
          <a:lstStyle/>
          <a:p>
            <a:pPr marL="0" indent="0" algn="ctr">
              <a:lnSpc>
                <a:spcPct val="114999"/>
              </a:lnSpc>
              <a:buNone/>
            </a:pPr>
            <a:r>
              <a:rPr lang="en-US" sz="1300"/>
              <a:t>The objective now is to find a </a:t>
            </a:r>
            <a:r>
              <a:rPr lang="en-US" sz="1300" u="sng"/>
              <a:t>correct tradeoff</a:t>
            </a:r>
            <a:r>
              <a:rPr lang="en-US" sz="1300"/>
              <a:t> between accuracy obtained in the result, </a:t>
            </a:r>
          </a:p>
          <a:p>
            <a:pPr marL="0" indent="0" algn="ctr">
              <a:lnSpc>
                <a:spcPct val="114999"/>
              </a:lnSpc>
              <a:buNone/>
            </a:pPr>
            <a:r>
              <a:rPr lang="en-US" sz="1300"/>
              <a:t>the amount of data sent to the server (∝ </a:t>
            </a:r>
            <a:r>
              <a:rPr lang="en-US" sz="1300" b="1"/>
              <a:t>clients per round </a:t>
            </a:r>
            <a:r>
              <a:rPr lang="en-US" sz="1300" b="1" i="1"/>
              <a:t>(</a:t>
            </a:r>
            <a:r>
              <a:rPr lang="en-US" sz="1300" b="1" i="1" err="1"/>
              <a:t>cr</a:t>
            </a:r>
            <a:r>
              <a:rPr lang="en-US" sz="1300" b="1" i="1"/>
              <a:t>)</a:t>
            </a:r>
            <a:r>
              <a:rPr lang="en-US" sz="1300"/>
              <a:t>) and </a:t>
            </a:r>
          </a:p>
          <a:p>
            <a:pPr marL="0" indent="0" algn="ctr">
              <a:lnSpc>
                <a:spcPct val="114999"/>
              </a:lnSpc>
              <a:buNone/>
            </a:pPr>
            <a:r>
              <a:rPr lang="en-US" sz="1300"/>
              <a:t>the computational cost of the devices (∝ </a:t>
            </a:r>
            <a:r>
              <a:rPr lang="en-US" sz="1300" b="1"/>
              <a:t>number of local epochs </a:t>
            </a:r>
            <a:r>
              <a:rPr lang="en-US" sz="1300" b="1" i="1"/>
              <a:t>(ne)</a:t>
            </a:r>
            <a:r>
              <a:rPr lang="en-US" sz="1300"/>
              <a:t>).</a:t>
            </a:r>
            <a:endParaRPr lang="it-IT" sz="1300"/>
          </a:p>
        </p:txBody>
      </p:sp>
      <p:pic>
        <p:nvPicPr>
          <p:cNvPr id="4" name="Picture 3" descr="A picture containing text, screenshot, diagram, design">
            <a:extLst>
              <a:ext uri="{FF2B5EF4-FFF2-40B4-BE49-F238E27FC236}">
                <a16:creationId xmlns:a16="http://schemas.microsoft.com/office/drawing/2014/main" id="{9103A45E-CB36-3475-04BE-D33DB986157A}"/>
              </a:ext>
            </a:extLst>
          </p:cNvPr>
          <p:cNvPicPr>
            <a:picLocks noChangeAspect="1"/>
          </p:cNvPicPr>
          <p:nvPr/>
        </p:nvPicPr>
        <p:blipFill>
          <a:blip r:embed="rId3"/>
          <a:stretch>
            <a:fillRect/>
          </a:stretch>
        </p:blipFill>
        <p:spPr>
          <a:xfrm>
            <a:off x="1263805" y="1925444"/>
            <a:ext cx="6616390" cy="3147539"/>
          </a:xfrm>
          <a:prstGeom prst="rect">
            <a:avLst/>
          </a:prstGeom>
        </p:spPr>
      </p:pic>
      <p:sp>
        <p:nvSpPr>
          <p:cNvPr id="2" name="Slide Number Placeholder 1">
            <a:extLst>
              <a:ext uri="{FF2B5EF4-FFF2-40B4-BE49-F238E27FC236}">
                <a16:creationId xmlns:a16="http://schemas.microsoft.com/office/drawing/2014/main" id="{F6BB1E1C-42E7-6C3F-B967-00713838A2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 smtClean="0"/>
              <a:t>23</a:t>
            </a:fld>
            <a:endParaRPr lang="it"/>
          </a:p>
        </p:txBody>
      </p:sp>
    </p:spTree>
    <p:extLst>
      <p:ext uri="{BB962C8B-B14F-4D97-AF65-F5344CB8AC3E}">
        <p14:creationId xmlns:p14="http://schemas.microsoft.com/office/powerpoint/2010/main" val="22406777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t" sz="2300"/>
              <a:t>Hyperparameter Tuning – Clients per Round and Local Epochs</a:t>
            </a:r>
            <a:endParaRPr sz="2300"/>
          </a:p>
        </p:txBody>
      </p:sp>
      <p:sp>
        <p:nvSpPr>
          <p:cNvPr id="3" name="Text Placeholder 2">
            <a:extLst>
              <a:ext uri="{FF2B5EF4-FFF2-40B4-BE49-F238E27FC236}">
                <a16:creationId xmlns:a16="http://schemas.microsoft.com/office/drawing/2014/main" id="{7D046F0F-6D35-B4A9-7D42-8564265433B8}"/>
              </a:ext>
            </a:extLst>
          </p:cNvPr>
          <p:cNvSpPr>
            <a:spLocks noGrp="1"/>
          </p:cNvSpPr>
          <p:nvPr>
            <p:ph type="body" idx="1"/>
          </p:nvPr>
        </p:nvSpPr>
        <p:spPr>
          <a:xfrm>
            <a:off x="311700" y="1261092"/>
            <a:ext cx="5605880" cy="3416400"/>
          </a:xfrm>
        </p:spPr>
        <p:txBody>
          <a:bodyPr>
            <a:normAutofit fontScale="92500" lnSpcReduction="20000"/>
          </a:bodyPr>
          <a:lstStyle/>
          <a:p>
            <a:r>
              <a:rPr lang="it-IT"/>
              <a:t>Clients per Round: </a:t>
            </a:r>
          </a:p>
          <a:p>
            <a:pPr lvl="1">
              <a:lnSpc>
                <a:spcPct val="150000"/>
              </a:lnSpc>
            </a:pPr>
            <a:r>
              <a:rPr lang="it-IT"/>
              <a:t>Higher is better!</a:t>
            </a:r>
          </a:p>
          <a:p>
            <a:pPr lvl="1">
              <a:lnSpc>
                <a:spcPct val="150000"/>
              </a:lnSpc>
            </a:pPr>
            <a:r>
              <a:rPr lang="en-US"/>
              <a:t>Accuracy(</a:t>
            </a:r>
            <a:r>
              <a:rPr lang="en-US" i="1" err="1"/>
              <a:t>cr</a:t>
            </a:r>
            <a:r>
              <a:rPr lang="en-US"/>
              <a:t>) ∝ log(</a:t>
            </a:r>
            <a:r>
              <a:rPr lang="en-US" i="1" err="1"/>
              <a:t>cr</a:t>
            </a:r>
            <a:r>
              <a:rPr lang="en-US"/>
              <a:t>);</a:t>
            </a:r>
          </a:p>
          <a:p>
            <a:pPr lvl="1">
              <a:lnSpc>
                <a:spcPct val="150000"/>
              </a:lnSpc>
            </a:pPr>
            <a:r>
              <a:rPr lang="en-US"/>
              <a:t>Tradeoff between accuracy and communication per round  (</a:t>
            </a:r>
            <a:r>
              <a:rPr lang="en-US" i="1" err="1"/>
              <a:t>cr</a:t>
            </a:r>
            <a:r>
              <a:rPr lang="en-US"/>
              <a:t> = 10 is selected).</a:t>
            </a:r>
          </a:p>
          <a:p>
            <a:pPr marL="596900" lvl="1" indent="0">
              <a:buNone/>
            </a:pPr>
            <a:endParaRPr lang="en-US"/>
          </a:p>
          <a:p>
            <a:r>
              <a:rPr lang="en-US"/>
              <a:t>Local Epochs: </a:t>
            </a:r>
          </a:p>
          <a:p>
            <a:pPr lvl="1">
              <a:lnSpc>
                <a:spcPct val="160000"/>
              </a:lnSpc>
            </a:pPr>
            <a:r>
              <a:rPr lang="en-US"/>
              <a:t>Higher is not always better!</a:t>
            </a:r>
          </a:p>
          <a:p>
            <a:pPr lvl="1">
              <a:lnSpc>
                <a:spcPct val="160000"/>
              </a:lnSpc>
            </a:pPr>
            <a:r>
              <a:rPr lang="en-US"/>
              <a:t>Low number of data points for each individual client, each epoch has a great influence on the SGD step!</a:t>
            </a:r>
          </a:p>
          <a:p>
            <a:pPr lvl="1">
              <a:lnSpc>
                <a:spcPct val="160000"/>
              </a:lnSpc>
            </a:pPr>
            <a:r>
              <a:rPr lang="en-US"/>
              <a:t>Tradeoff between accuracy and computational cost for each device (</a:t>
            </a:r>
            <a:r>
              <a:rPr lang="en-US" i="1"/>
              <a:t>ne</a:t>
            </a:r>
            <a:r>
              <a:rPr lang="en-US"/>
              <a:t> = 1 is selected).</a:t>
            </a:r>
          </a:p>
          <a:p>
            <a:pPr marL="3797300" lvl="8" indent="0">
              <a:buNone/>
            </a:pPr>
            <a:endParaRPr lang="en-US"/>
          </a:p>
          <a:p>
            <a:pPr marL="596900" lvl="1" indent="0">
              <a:buNone/>
            </a:pPr>
            <a:endParaRPr lang="it-IT"/>
          </a:p>
          <a:p>
            <a:pPr lvl="1"/>
            <a:endParaRPr lang="it-IT"/>
          </a:p>
        </p:txBody>
      </p:sp>
      <p:pic>
        <p:nvPicPr>
          <p:cNvPr id="8" name="Picture 7" descr="A picture containing text, screenshot, font, number&#10;&#10;Description automatically generated">
            <a:extLst>
              <a:ext uri="{FF2B5EF4-FFF2-40B4-BE49-F238E27FC236}">
                <a16:creationId xmlns:a16="http://schemas.microsoft.com/office/drawing/2014/main" id="{1A1ED13A-A6A3-5FCE-7E02-496AE999CE8D}"/>
              </a:ext>
            </a:extLst>
          </p:cNvPr>
          <p:cNvPicPr>
            <a:picLocks noChangeAspect="1"/>
          </p:cNvPicPr>
          <p:nvPr/>
        </p:nvPicPr>
        <p:blipFill>
          <a:blip r:embed="rId3"/>
          <a:stretch>
            <a:fillRect/>
          </a:stretch>
        </p:blipFill>
        <p:spPr>
          <a:xfrm>
            <a:off x="6608956" y="874380"/>
            <a:ext cx="2177077" cy="1924474"/>
          </a:xfrm>
          <a:prstGeom prst="rect">
            <a:avLst/>
          </a:prstGeom>
        </p:spPr>
      </p:pic>
      <p:pic>
        <p:nvPicPr>
          <p:cNvPr id="6" name="Picture 5" descr="A picture containing text, screenshot, font, number&#10;&#10;Description automatically generated">
            <a:extLst>
              <a:ext uri="{FF2B5EF4-FFF2-40B4-BE49-F238E27FC236}">
                <a16:creationId xmlns:a16="http://schemas.microsoft.com/office/drawing/2014/main" id="{8E98FA9D-D443-C861-BC56-F9D19AFD7501}"/>
              </a:ext>
            </a:extLst>
          </p:cNvPr>
          <p:cNvPicPr>
            <a:picLocks noChangeAspect="1"/>
          </p:cNvPicPr>
          <p:nvPr/>
        </p:nvPicPr>
        <p:blipFill>
          <a:blip r:embed="rId4"/>
          <a:stretch>
            <a:fillRect/>
          </a:stretch>
        </p:blipFill>
        <p:spPr>
          <a:xfrm>
            <a:off x="6741853" y="874379"/>
            <a:ext cx="1788156" cy="1924473"/>
          </a:xfrm>
          <a:prstGeom prst="rect">
            <a:avLst/>
          </a:prstGeom>
        </p:spPr>
      </p:pic>
      <p:pic>
        <p:nvPicPr>
          <p:cNvPr id="9" name="Picture 8" descr="A picture containing text, screenshot, font, number&#10;&#10;Description automatically generated">
            <a:extLst>
              <a:ext uri="{FF2B5EF4-FFF2-40B4-BE49-F238E27FC236}">
                <a16:creationId xmlns:a16="http://schemas.microsoft.com/office/drawing/2014/main" id="{4BF31C97-8E5C-A8CB-0BE2-DADB694423E0}"/>
              </a:ext>
            </a:extLst>
          </p:cNvPr>
          <p:cNvPicPr>
            <a:picLocks noChangeAspect="1"/>
          </p:cNvPicPr>
          <p:nvPr/>
        </p:nvPicPr>
        <p:blipFill>
          <a:blip r:embed="rId3"/>
          <a:stretch>
            <a:fillRect/>
          </a:stretch>
        </p:blipFill>
        <p:spPr>
          <a:xfrm>
            <a:off x="6608956" y="2699565"/>
            <a:ext cx="2177077" cy="1856123"/>
          </a:xfrm>
          <a:prstGeom prst="rect">
            <a:avLst/>
          </a:prstGeom>
        </p:spPr>
      </p:pic>
      <p:sp>
        <p:nvSpPr>
          <p:cNvPr id="2" name="Slide Number Placeholder 1">
            <a:extLst>
              <a:ext uri="{FF2B5EF4-FFF2-40B4-BE49-F238E27FC236}">
                <a16:creationId xmlns:a16="http://schemas.microsoft.com/office/drawing/2014/main" id="{E8E5042A-664A-BFE6-E6E5-238BE86996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 smtClean="0"/>
              <a:t>24</a:t>
            </a:fld>
            <a:endParaRPr lang="it"/>
          </a:p>
        </p:txBody>
      </p:sp>
    </p:spTree>
    <p:extLst>
      <p:ext uri="{BB962C8B-B14F-4D97-AF65-F5344CB8AC3E}">
        <p14:creationId xmlns:p14="http://schemas.microsoft.com/office/powerpoint/2010/main" val="240521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67"/>
          <p:cNvSpPr txBox="1">
            <a:spLocks noGrp="1"/>
          </p:cNvSpPr>
          <p:nvPr>
            <p:ph type="title"/>
          </p:nvPr>
        </p:nvSpPr>
        <p:spPr>
          <a:xfrm>
            <a:off x="311700" y="2219700"/>
            <a:ext cx="8520600" cy="7041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it" sz="5400">
                <a:solidFill>
                  <a:srgbClr val="201449"/>
                </a:solidFill>
              </a:rPr>
              <a:t>Statistical Heterogeneity</a:t>
            </a:r>
            <a:br>
              <a:rPr lang="it" sz="5400">
                <a:solidFill>
                  <a:srgbClr val="201449"/>
                </a:solidFill>
              </a:rPr>
            </a:br>
            <a:r>
              <a:rPr lang="it" sz="3100">
                <a:solidFill>
                  <a:srgbClr val="201449"/>
                </a:solidFill>
              </a:rPr>
              <a:t>Power-of-choice</a:t>
            </a:r>
            <a:endParaRPr/>
          </a:p>
        </p:txBody>
      </p:sp>
      <p:pic>
        <p:nvPicPr>
          <p:cNvPr id="504" name="Google Shape;504;p67"/>
          <p:cNvPicPr preferRelativeResize="0"/>
          <p:nvPr/>
        </p:nvPicPr>
        <p:blipFill rotWithShape="1">
          <a:blip r:embed="rId3">
            <a:alphaModFix/>
          </a:blip>
          <a:srcRect/>
          <a:stretch/>
        </p:blipFill>
        <p:spPr>
          <a:xfrm>
            <a:off x="127775" y="41775"/>
            <a:ext cx="2042530" cy="1148351"/>
          </a:xfrm>
          <a:prstGeom prst="rect">
            <a:avLst/>
          </a:prstGeom>
          <a:noFill/>
          <a:ln>
            <a:noFill/>
          </a:ln>
        </p:spPr>
      </p:pic>
      <p:sp>
        <p:nvSpPr>
          <p:cNvPr id="2" name="Slide Number Placeholder 1">
            <a:extLst>
              <a:ext uri="{FF2B5EF4-FFF2-40B4-BE49-F238E27FC236}">
                <a16:creationId xmlns:a16="http://schemas.microsoft.com/office/drawing/2014/main" id="{EA2DAD84-3238-8DC4-8078-06702FD221A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 smtClean="0"/>
              <a:t>25</a:t>
            </a:fld>
            <a:endParaRPr lang="it"/>
          </a:p>
        </p:txBody>
      </p:sp>
    </p:spTree>
    <p:extLst>
      <p:ext uri="{BB962C8B-B14F-4D97-AF65-F5344CB8AC3E}">
        <p14:creationId xmlns:p14="http://schemas.microsoft.com/office/powerpoint/2010/main" val="37983949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61E410-3340-96EA-DAB7-223EB689D5B2}"/>
              </a:ext>
            </a:extLst>
          </p:cNvPr>
          <p:cNvSpPr>
            <a:spLocks noGrp="1"/>
          </p:cNvSpPr>
          <p:nvPr>
            <p:ph type="title"/>
          </p:nvPr>
        </p:nvSpPr>
        <p:spPr/>
        <p:txBody>
          <a:bodyPr>
            <a:noAutofit/>
          </a:bodyPr>
          <a:lstStyle/>
          <a:p>
            <a:r>
              <a:rPr lang="it-IT" sz="2500"/>
              <a:t>Smart client </a:t>
            </a:r>
            <a:r>
              <a:rPr lang="it-IT" sz="2500" err="1"/>
              <a:t>selection</a:t>
            </a:r>
            <a:r>
              <a:rPr lang="it-IT" sz="2500"/>
              <a:t> with Power-of-</a:t>
            </a:r>
            <a:r>
              <a:rPr lang="it-IT" sz="2500" err="1"/>
              <a:t>choice</a:t>
            </a:r>
            <a:endParaRPr lang="it-IT" sz="2500"/>
          </a:p>
        </p:txBody>
      </p:sp>
      <p:sp>
        <p:nvSpPr>
          <p:cNvPr id="3" name="Segnaposto testo 2">
            <a:extLst>
              <a:ext uri="{FF2B5EF4-FFF2-40B4-BE49-F238E27FC236}">
                <a16:creationId xmlns:a16="http://schemas.microsoft.com/office/drawing/2014/main" id="{73519A7D-351F-6B19-A08D-10303AB219EB}"/>
              </a:ext>
            </a:extLst>
          </p:cNvPr>
          <p:cNvSpPr>
            <a:spLocks noGrp="1"/>
          </p:cNvSpPr>
          <p:nvPr>
            <p:ph type="body" idx="1"/>
          </p:nvPr>
        </p:nvSpPr>
        <p:spPr>
          <a:xfrm>
            <a:off x="311699" y="1152475"/>
            <a:ext cx="4260301" cy="3416400"/>
          </a:xfrm>
        </p:spPr>
        <p:txBody>
          <a:bodyPr anchor="ctr">
            <a:normAutofit fontScale="77500" lnSpcReduction="20000"/>
          </a:bodyPr>
          <a:lstStyle/>
          <a:p>
            <a:r>
              <a:rPr lang="it-IT" err="1"/>
              <a:t>FedAvg</a:t>
            </a:r>
            <a:r>
              <a:rPr lang="it-IT"/>
              <a:t> </a:t>
            </a:r>
            <a:r>
              <a:rPr lang="it-IT" err="1"/>
              <a:t>chooses</a:t>
            </a:r>
            <a:r>
              <a:rPr lang="it-IT"/>
              <a:t> a </a:t>
            </a:r>
            <a:r>
              <a:rPr lang="it-IT" b="1" err="1"/>
              <a:t>fixed</a:t>
            </a:r>
            <a:r>
              <a:rPr lang="it-IT" b="1"/>
              <a:t> </a:t>
            </a:r>
            <a:r>
              <a:rPr lang="it-IT" err="1"/>
              <a:t>number</a:t>
            </a:r>
            <a:r>
              <a:rPr lang="it-IT"/>
              <a:t> of client </a:t>
            </a:r>
            <a:r>
              <a:rPr lang="it-IT" err="1"/>
              <a:t>randomly</a:t>
            </a:r>
            <a:r>
              <a:rPr lang="it-IT"/>
              <a:t> per round;</a:t>
            </a:r>
          </a:p>
          <a:p>
            <a:pPr lvl="1"/>
            <a:endParaRPr lang="it-IT"/>
          </a:p>
          <a:p>
            <a:pPr>
              <a:lnSpc>
                <a:spcPct val="114999"/>
              </a:lnSpc>
            </a:pPr>
            <a:r>
              <a:rPr lang="it-IT"/>
              <a:t>Smart client </a:t>
            </a:r>
            <a:r>
              <a:rPr lang="it-IT" err="1"/>
              <a:t>selection</a:t>
            </a:r>
            <a:r>
              <a:rPr lang="it-IT"/>
              <a:t> </a:t>
            </a:r>
            <a:r>
              <a:rPr lang="it-IT" err="1"/>
              <a:t>chooses</a:t>
            </a:r>
            <a:r>
              <a:rPr lang="it-IT"/>
              <a:t> the clients per round in a </a:t>
            </a:r>
            <a:r>
              <a:rPr lang="it-IT" b="1" err="1"/>
              <a:t>biased</a:t>
            </a:r>
            <a:r>
              <a:rPr lang="it-IT" b="1"/>
              <a:t> </a:t>
            </a:r>
            <a:r>
              <a:rPr lang="it-IT"/>
              <a:t>way:</a:t>
            </a:r>
          </a:p>
          <a:p>
            <a:pPr lvl="1">
              <a:lnSpc>
                <a:spcPct val="114999"/>
              </a:lnSpc>
            </a:pPr>
            <a:r>
              <a:rPr lang="it-IT"/>
              <a:t>Server </a:t>
            </a:r>
            <a:r>
              <a:rPr lang="it-IT" err="1"/>
              <a:t>picks</a:t>
            </a:r>
            <a:r>
              <a:rPr lang="it-IT"/>
              <a:t> d (</a:t>
            </a:r>
            <a:r>
              <a:rPr lang="it-IT" err="1"/>
              <a:t>m≤d≤k</a:t>
            </a:r>
            <a:r>
              <a:rPr lang="it-IT"/>
              <a:t>) clients </a:t>
            </a:r>
            <a:r>
              <a:rPr lang="it-IT" err="1"/>
              <a:t>without</a:t>
            </a:r>
            <a:r>
              <a:rPr lang="it-IT"/>
              <a:t> </a:t>
            </a:r>
            <a:r>
              <a:rPr lang="it-IT" err="1"/>
              <a:t>replacement</a:t>
            </a:r>
            <a:r>
              <a:rPr lang="it-IT"/>
              <a:t>;</a:t>
            </a:r>
          </a:p>
          <a:p>
            <a:pPr lvl="1">
              <a:lnSpc>
                <a:spcPct val="114999"/>
              </a:lnSpc>
            </a:pPr>
            <a:r>
              <a:rPr lang="it-IT" err="1"/>
              <a:t>Sends</a:t>
            </a:r>
            <a:r>
              <a:rPr lang="it-IT"/>
              <a:t> </a:t>
            </a:r>
            <a:r>
              <a:rPr lang="it-IT" err="1"/>
              <a:t>them</a:t>
            </a:r>
            <a:r>
              <a:rPr lang="it-IT"/>
              <a:t> the </a:t>
            </a:r>
            <a:r>
              <a:rPr lang="it-IT" err="1"/>
              <a:t>current</a:t>
            </a:r>
            <a:r>
              <a:rPr lang="it-IT"/>
              <a:t> model, the clients </a:t>
            </a:r>
            <a:r>
              <a:rPr lang="it-IT" err="1"/>
              <a:t>then</a:t>
            </a:r>
            <a:r>
              <a:rPr lang="it-IT"/>
              <a:t> </a:t>
            </a:r>
            <a:r>
              <a:rPr lang="it-IT" err="1"/>
              <a:t>send</a:t>
            </a:r>
            <a:r>
              <a:rPr lang="it-IT"/>
              <a:t> back to the server </a:t>
            </a:r>
            <a:r>
              <a:rPr lang="it-IT" err="1"/>
              <a:t>their</a:t>
            </a:r>
            <a:r>
              <a:rPr lang="it-IT"/>
              <a:t> </a:t>
            </a:r>
            <a:r>
              <a:rPr lang="it-IT" err="1"/>
              <a:t>loss</a:t>
            </a:r>
            <a:r>
              <a:rPr lang="it-IT"/>
              <a:t> </a:t>
            </a:r>
            <a:r>
              <a:rPr lang="it-IT" err="1"/>
              <a:t>functions</a:t>
            </a:r>
            <a:r>
              <a:rPr lang="it-IT"/>
              <a:t>;</a:t>
            </a:r>
          </a:p>
          <a:p>
            <a:pPr lvl="1">
              <a:lnSpc>
                <a:spcPct val="114999"/>
              </a:lnSpc>
            </a:pPr>
            <a:r>
              <a:rPr lang="it-IT" err="1"/>
              <a:t>Chooses</a:t>
            </a:r>
            <a:r>
              <a:rPr lang="it-IT"/>
              <a:t> the m clients with the </a:t>
            </a:r>
            <a:r>
              <a:rPr lang="it-IT" b="1" err="1"/>
              <a:t>highest</a:t>
            </a:r>
            <a:r>
              <a:rPr lang="it-IT" b="1"/>
              <a:t> </a:t>
            </a:r>
            <a:r>
              <a:rPr lang="it-IT" err="1"/>
              <a:t>loss</a:t>
            </a:r>
            <a:r>
              <a:rPr lang="it-IT"/>
              <a:t> </a:t>
            </a:r>
            <a:r>
              <a:rPr lang="it-IT" err="1"/>
              <a:t>function</a:t>
            </a:r>
            <a:r>
              <a:rPr lang="it-IT"/>
              <a:t>;</a:t>
            </a:r>
          </a:p>
          <a:p>
            <a:pPr lvl="1">
              <a:lnSpc>
                <a:spcPct val="114999"/>
              </a:lnSpc>
            </a:pPr>
            <a:r>
              <a:rPr lang="it-IT" err="1"/>
              <a:t>Trains</a:t>
            </a:r>
            <a:r>
              <a:rPr lang="it-IT"/>
              <a:t> the model </a:t>
            </a:r>
            <a:r>
              <a:rPr lang="it-IT" err="1"/>
              <a:t>using</a:t>
            </a:r>
            <a:r>
              <a:rPr lang="it-IT"/>
              <a:t> </a:t>
            </a:r>
            <a:r>
              <a:rPr lang="it-IT" err="1"/>
              <a:t>these</a:t>
            </a:r>
            <a:r>
              <a:rPr lang="it-IT"/>
              <a:t> m clients.</a:t>
            </a:r>
          </a:p>
          <a:p>
            <a:pPr marL="596900" lvl="1" indent="0">
              <a:lnSpc>
                <a:spcPct val="114999"/>
              </a:lnSpc>
              <a:buNone/>
            </a:pPr>
            <a:endParaRPr lang="it-IT"/>
          </a:p>
          <a:p>
            <a:pPr>
              <a:lnSpc>
                <a:spcPct val="114999"/>
              </a:lnSpc>
            </a:pPr>
            <a:r>
              <a:rPr lang="it-IT"/>
              <a:t>Power-of-</a:t>
            </a:r>
            <a:r>
              <a:rPr lang="it-IT" err="1"/>
              <a:t>choice</a:t>
            </a:r>
            <a:r>
              <a:rPr lang="it-IT"/>
              <a:t> </a:t>
            </a:r>
            <a:r>
              <a:rPr lang="it-IT" err="1"/>
              <a:t>is</a:t>
            </a:r>
            <a:r>
              <a:rPr lang="it-IT"/>
              <a:t> </a:t>
            </a:r>
            <a:r>
              <a:rPr lang="it-IT" err="1"/>
              <a:t>proved</a:t>
            </a:r>
            <a:r>
              <a:rPr lang="it-IT"/>
              <a:t> to </a:t>
            </a:r>
            <a:r>
              <a:rPr lang="it-IT" err="1"/>
              <a:t>achieve</a:t>
            </a:r>
            <a:r>
              <a:rPr lang="it-IT"/>
              <a:t> </a:t>
            </a:r>
            <a:r>
              <a:rPr lang="it-IT" err="1"/>
              <a:t>faster</a:t>
            </a:r>
            <a:r>
              <a:rPr lang="it-IT"/>
              <a:t> </a:t>
            </a:r>
            <a:r>
              <a:rPr lang="it-IT" err="1"/>
              <a:t>error</a:t>
            </a:r>
            <a:r>
              <a:rPr lang="it-IT"/>
              <a:t> </a:t>
            </a:r>
            <a:r>
              <a:rPr lang="it-IT" err="1"/>
              <a:t>convergence</a:t>
            </a:r>
            <a:r>
              <a:rPr lang="it-IT"/>
              <a:t>, </a:t>
            </a:r>
            <a:r>
              <a:rPr lang="it-IT" err="1"/>
              <a:t>yet</a:t>
            </a:r>
            <a:r>
              <a:rPr lang="it-IT"/>
              <a:t> </a:t>
            </a:r>
            <a:r>
              <a:rPr lang="it-IT" err="1"/>
              <a:t>choosing</a:t>
            </a:r>
            <a:r>
              <a:rPr lang="it-IT"/>
              <a:t> high </a:t>
            </a:r>
            <a:r>
              <a:rPr lang="it-IT" err="1"/>
              <a:t>values</a:t>
            </a:r>
            <a:r>
              <a:rPr lang="it-IT"/>
              <a:t> of d can lead to a non-</a:t>
            </a:r>
            <a:r>
              <a:rPr lang="it-IT" err="1"/>
              <a:t>negligible</a:t>
            </a:r>
            <a:r>
              <a:rPr lang="it-IT"/>
              <a:t> </a:t>
            </a:r>
            <a:r>
              <a:rPr lang="it-IT" err="1"/>
              <a:t>higher</a:t>
            </a:r>
            <a:r>
              <a:rPr lang="it-IT"/>
              <a:t> </a:t>
            </a:r>
            <a:r>
              <a:rPr lang="it-IT" err="1"/>
              <a:t>error</a:t>
            </a:r>
            <a:r>
              <a:rPr lang="it-IT"/>
              <a:t> </a:t>
            </a:r>
            <a:r>
              <a:rPr lang="it-IT" err="1"/>
              <a:t>floor</a:t>
            </a:r>
            <a:r>
              <a:rPr lang="it-IT"/>
              <a:t>.</a:t>
            </a:r>
          </a:p>
        </p:txBody>
      </p:sp>
      <p:pic>
        <p:nvPicPr>
          <p:cNvPr id="7" name="Picture 6" descr="A magnifying glass with a person in a suit and a group of people&#10;&#10;Description automatically generated with low confidence">
            <a:extLst>
              <a:ext uri="{FF2B5EF4-FFF2-40B4-BE49-F238E27FC236}">
                <a16:creationId xmlns:a16="http://schemas.microsoft.com/office/drawing/2014/main" id="{6B482C24-A810-538A-C14D-CAD165FA879F}"/>
              </a:ext>
            </a:extLst>
          </p:cNvPr>
          <p:cNvPicPr>
            <a:picLocks noChangeAspect="1"/>
          </p:cNvPicPr>
          <p:nvPr/>
        </p:nvPicPr>
        <p:blipFill>
          <a:blip r:embed="rId2"/>
          <a:stretch>
            <a:fillRect/>
          </a:stretch>
        </p:blipFill>
        <p:spPr>
          <a:xfrm>
            <a:off x="5505269" y="1960417"/>
            <a:ext cx="3327031" cy="2324439"/>
          </a:xfrm>
          <a:prstGeom prst="rect">
            <a:avLst/>
          </a:prstGeom>
        </p:spPr>
      </p:pic>
      <p:sp>
        <p:nvSpPr>
          <p:cNvPr id="4" name="Slide Number Placeholder 3">
            <a:extLst>
              <a:ext uri="{FF2B5EF4-FFF2-40B4-BE49-F238E27FC236}">
                <a16:creationId xmlns:a16="http://schemas.microsoft.com/office/drawing/2014/main" id="{324FF3E0-8BC0-9109-0D2C-91454ED45F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 smtClean="0"/>
              <a:t>26</a:t>
            </a:fld>
            <a:endParaRPr lang="it"/>
          </a:p>
        </p:txBody>
      </p:sp>
    </p:spTree>
    <p:extLst>
      <p:ext uri="{BB962C8B-B14F-4D97-AF65-F5344CB8AC3E}">
        <p14:creationId xmlns:p14="http://schemas.microsoft.com/office/powerpoint/2010/main" val="224243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30E31B-DBD9-EDEA-80EA-DB9B5768264D}"/>
              </a:ext>
            </a:extLst>
          </p:cNvPr>
          <p:cNvSpPr>
            <a:spLocks noGrp="1"/>
          </p:cNvSpPr>
          <p:nvPr>
            <p:ph type="title"/>
          </p:nvPr>
        </p:nvSpPr>
        <p:spPr/>
        <p:txBody>
          <a:bodyPr>
            <a:normAutofit fontScale="90000"/>
          </a:bodyPr>
          <a:lstStyle/>
          <a:p>
            <a:r>
              <a:rPr lang="it-IT"/>
              <a:t>Power-of-</a:t>
            </a:r>
            <a:r>
              <a:rPr lang="it-IT" err="1"/>
              <a:t>choice</a:t>
            </a:r>
            <a:r>
              <a:rPr lang="it-IT"/>
              <a:t> </a:t>
            </a:r>
            <a:r>
              <a:rPr lang="it-IT" err="1"/>
              <a:t>results</a:t>
            </a:r>
          </a:p>
        </p:txBody>
      </p:sp>
      <p:sp>
        <p:nvSpPr>
          <p:cNvPr id="3" name="Segnaposto testo 2">
            <a:extLst>
              <a:ext uri="{FF2B5EF4-FFF2-40B4-BE49-F238E27FC236}">
                <a16:creationId xmlns:a16="http://schemas.microsoft.com/office/drawing/2014/main" id="{E079162B-7F20-A711-6100-C037F41F434A}"/>
              </a:ext>
            </a:extLst>
          </p:cNvPr>
          <p:cNvSpPr>
            <a:spLocks noGrp="1"/>
          </p:cNvSpPr>
          <p:nvPr>
            <p:ph type="body" idx="1"/>
          </p:nvPr>
        </p:nvSpPr>
        <p:spPr>
          <a:xfrm>
            <a:off x="311700" y="1152475"/>
            <a:ext cx="8536878" cy="3416400"/>
          </a:xfrm>
        </p:spPr>
        <p:txBody>
          <a:bodyPr/>
          <a:lstStyle/>
          <a:p>
            <a:pPr>
              <a:lnSpc>
                <a:spcPct val="114999"/>
              </a:lnSpc>
            </a:pPr>
            <a:r>
              <a:rPr lang="it-IT"/>
              <a:t>m = 10, fixed;</a:t>
            </a:r>
            <a:endParaRPr lang="en-US"/>
          </a:p>
          <a:p>
            <a:pPr>
              <a:lnSpc>
                <a:spcPct val="114999"/>
              </a:lnSpc>
            </a:pPr>
            <a:r>
              <a:rPr lang="it-IT"/>
              <a:t>d = {20, 50, 80, 100};</a:t>
            </a:r>
            <a:endParaRPr lang="en-US"/>
          </a:p>
          <a:p>
            <a:pPr>
              <a:lnSpc>
                <a:spcPct val="114999"/>
              </a:lnSpc>
            </a:pPr>
            <a:r>
              <a:rPr lang="it-IT"/>
              <a:t>With d = 20, performance increases by +1% in both IID and nIID scenarios.</a:t>
            </a:r>
          </a:p>
        </p:txBody>
      </p:sp>
      <p:pic>
        <p:nvPicPr>
          <p:cNvPr id="5" name="Immagine 5" descr="Immagine che contiene tavolo&#10;&#10;Descrizione generata automaticamente">
            <a:extLst>
              <a:ext uri="{FF2B5EF4-FFF2-40B4-BE49-F238E27FC236}">
                <a16:creationId xmlns:a16="http://schemas.microsoft.com/office/drawing/2014/main" id="{92730DFF-3AE3-A4BC-26C2-DE14DFF7498B}"/>
              </a:ext>
            </a:extLst>
          </p:cNvPr>
          <p:cNvPicPr>
            <a:picLocks noChangeAspect="1"/>
          </p:cNvPicPr>
          <p:nvPr/>
        </p:nvPicPr>
        <p:blipFill>
          <a:blip r:embed="rId2"/>
          <a:stretch>
            <a:fillRect/>
          </a:stretch>
        </p:blipFill>
        <p:spPr>
          <a:xfrm>
            <a:off x="3566160" y="2862463"/>
            <a:ext cx="5291210" cy="1573276"/>
          </a:xfrm>
          <a:prstGeom prst="rect">
            <a:avLst/>
          </a:prstGeom>
        </p:spPr>
      </p:pic>
      <p:pic>
        <p:nvPicPr>
          <p:cNvPr id="4" name="Picture 3" descr="A picture containing black, darkness&#10;&#10;Description automatically generated">
            <a:extLst>
              <a:ext uri="{FF2B5EF4-FFF2-40B4-BE49-F238E27FC236}">
                <a16:creationId xmlns:a16="http://schemas.microsoft.com/office/drawing/2014/main" id="{09B54545-D12B-1D32-EBC5-3924FE3699AF}"/>
              </a:ext>
            </a:extLst>
          </p:cNvPr>
          <p:cNvPicPr>
            <a:picLocks noChangeAspect="1"/>
          </p:cNvPicPr>
          <p:nvPr/>
        </p:nvPicPr>
        <p:blipFill>
          <a:blip r:embed="rId3"/>
          <a:stretch>
            <a:fillRect/>
          </a:stretch>
        </p:blipFill>
        <p:spPr>
          <a:xfrm>
            <a:off x="997926" y="2738784"/>
            <a:ext cx="1823605" cy="1823605"/>
          </a:xfrm>
          <a:prstGeom prst="rect">
            <a:avLst/>
          </a:prstGeom>
        </p:spPr>
      </p:pic>
      <p:sp>
        <p:nvSpPr>
          <p:cNvPr id="6" name="Slide Number Placeholder 5">
            <a:extLst>
              <a:ext uri="{FF2B5EF4-FFF2-40B4-BE49-F238E27FC236}">
                <a16:creationId xmlns:a16="http://schemas.microsoft.com/office/drawing/2014/main" id="{81257E8C-6D6C-3BDA-4A87-DD90AF6AE1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 smtClean="0"/>
              <a:t>27</a:t>
            </a:fld>
            <a:endParaRPr lang="it"/>
          </a:p>
        </p:txBody>
      </p:sp>
    </p:spTree>
    <p:extLst>
      <p:ext uri="{BB962C8B-B14F-4D97-AF65-F5344CB8AC3E}">
        <p14:creationId xmlns:p14="http://schemas.microsoft.com/office/powerpoint/2010/main" val="1308667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67"/>
          <p:cNvSpPr txBox="1">
            <a:spLocks noGrp="1"/>
          </p:cNvSpPr>
          <p:nvPr>
            <p:ph type="title"/>
          </p:nvPr>
        </p:nvSpPr>
        <p:spPr>
          <a:xfrm>
            <a:off x="311700" y="2219700"/>
            <a:ext cx="8520600" cy="7041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it" sz="5400">
                <a:solidFill>
                  <a:srgbClr val="201449"/>
                </a:solidFill>
              </a:rPr>
              <a:t>Statistical Heterogeneity</a:t>
            </a:r>
            <a:br>
              <a:rPr lang="it" sz="5400">
                <a:solidFill>
                  <a:srgbClr val="201449"/>
                </a:solidFill>
              </a:rPr>
            </a:br>
            <a:r>
              <a:rPr lang="it" sz="3100">
                <a:solidFill>
                  <a:srgbClr val="201449"/>
                </a:solidFill>
              </a:rPr>
              <a:t>Server-side momentum</a:t>
            </a:r>
            <a:endParaRPr/>
          </a:p>
        </p:txBody>
      </p:sp>
      <p:pic>
        <p:nvPicPr>
          <p:cNvPr id="504" name="Google Shape;504;p67"/>
          <p:cNvPicPr preferRelativeResize="0"/>
          <p:nvPr/>
        </p:nvPicPr>
        <p:blipFill rotWithShape="1">
          <a:blip r:embed="rId3">
            <a:alphaModFix/>
          </a:blip>
          <a:srcRect/>
          <a:stretch/>
        </p:blipFill>
        <p:spPr>
          <a:xfrm>
            <a:off x="127775" y="41775"/>
            <a:ext cx="2042530" cy="1148351"/>
          </a:xfrm>
          <a:prstGeom prst="rect">
            <a:avLst/>
          </a:prstGeom>
          <a:noFill/>
          <a:ln>
            <a:noFill/>
          </a:ln>
        </p:spPr>
      </p:pic>
      <p:sp>
        <p:nvSpPr>
          <p:cNvPr id="2" name="Slide Number Placeholder 1">
            <a:extLst>
              <a:ext uri="{FF2B5EF4-FFF2-40B4-BE49-F238E27FC236}">
                <a16:creationId xmlns:a16="http://schemas.microsoft.com/office/drawing/2014/main" id="{EA2DAD84-3238-8DC4-8078-06702FD221A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 smtClean="0"/>
              <a:t>28</a:t>
            </a:fld>
            <a:endParaRPr lang="it"/>
          </a:p>
        </p:txBody>
      </p:sp>
    </p:spTree>
    <p:extLst>
      <p:ext uri="{BB962C8B-B14F-4D97-AF65-F5344CB8AC3E}">
        <p14:creationId xmlns:p14="http://schemas.microsoft.com/office/powerpoint/2010/main" val="10636527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BF1F-33C8-43F8-84C0-E9DD3448086B}"/>
              </a:ext>
            </a:extLst>
          </p:cNvPr>
          <p:cNvSpPr>
            <a:spLocks noGrp="1"/>
          </p:cNvSpPr>
          <p:nvPr>
            <p:ph type="title"/>
          </p:nvPr>
        </p:nvSpPr>
        <p:spPr/>
        <p:txBody>
          <a:bodyPr>
            <a:normAutofit fontScale="90000"/>
          </a:bodyPr>
          <a:lstStyle/>
          <a:p>
            <a:r>
              <a:rPr lang="it-IT"/>
              <a:t>Aggregation Function – A look in detail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6E13DD7-FB69-A260-45C8-F38FCD8A06DE}"/>
                  </a:ext>
                </a:extLst>
              </p:cNvPr>
              <p:cNvSpPr>
                <a:spLocks noGrp="1"/>
              </p:cNvSpPr>
              <p:nvPr>
                <p:ph type="body" idx="1"/>
              </p:nvPr>
            </p:nvSpPr>
            <p:spPr>
              <a:xfrm>
                <a:off x="243291" y="1017725"/>
                <a:ext cx="4260300" cy="3886784"/>
              </a:xfrm>
            </p:spPr>
            <p:txBody>
              <a:bodyPr anchor="ctr">
                <a:normAutofit/>
              </a:bodyPr>
              <a:lstStyle/>
              <a:p>
                <a:pPr algn="just"/>
                <a:r>
                  <a:rPr lang="it-IT"/>
                  <a:t>FedAvg aggregation: </a:t>
                </a:r>
              </a:p>
              <a:p>
                <a:pPr marL="114300" indent="0" algn="just">
                  <a:buNone/>
                </a:pPr>
                <a14:m>
                  <m:oMathPara xmlns:m="http://schemas.openxmlformats.org/officeDocument/2006/math">
                    <m:oMathParaPr>
                      <m:jc m:val="centerGroup"/>
                    </m:oMathParaPr>
                    <m:oMath xmlns:m="http://schemas.openxmlformats.org/officeDocument/2006/math">
                      <m:sSub>
                        <m:sSubPr>
                          <m:ctrlPr>
                            <a:rPr lang="it-IT"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𝑡</m:t>
                          </m:r>
                          <m:r>
                            <a:rPr lang="it-IT" b="0" i="1" smtClean="0">
                              <a:latin typeface="Cambria Math" panose="02040503050406030204" pitchFamily="18" charset="0"/>
                            </a:rPr>
                            <m:t>+1</m:t>
                          </m:r>
                        </m:sub>
                      </m:sSub>
                      <m:r>
                        <a:rPr lang="it-IT" b="0" i="1" smtClean="0">
                          <a:latin typeface="Cambria Math" panose="02040503050406030204" pitchFamily="18" charset="0"/>
                        </a:rPr>
                        <m:t>=</m:t>
                      </m:r>
                      <m:nary>
                        <m:naryPr>
                          <m:chr m:val="∑"/>
                          <m:ctrlPr>
                            <a:rPr lang="it-IT" b="0" i="1" smtClean="0">
                              <a:latin typeface="Cambria Math" panose="02040503050406030204" pitchFamily="18" charset="0"/>
                            </a:rPr>
                          </m:ctrlPr>
                        </m:naryPr>
                        <m:sub>
                          <m:r>
                            <m:rPr>
                              <m:brk m:alnAt="23"/>
                            </m:rPr>
                            <a:rPr lang="it-IT" b="0" i="1" smtClean="0">
                              <a:latin typeface="Cambria Math" panose="02040503050406030204" pitchFamily="18" charset="0"/>
                            </a:rPr>
                            <m:t>𝑘</m:t>
                          </m:r>
                          <m:r>
                            <a:rPr lang="it-IT" b="0" i="1" smtClean="0">
                              <a:latin typeface="Cambria Math" panose="02040503050406030204" pitchFamily="18" charset="0"/>
                            </a:rPr>
                            <m:t>=1</m:t>
                          </m:r>
                        </m:sub>
                        <m:sup>
                          <m:r>
                            <a:rPr lang="it-IT" b="0" i="1" smtClean="0">
                              <a:latin typeface="Cambria Math" panose="02040503050406030204" pitchFamily="18" charset="0"/>
                            </a:rPr>
                            <m:t>𝐾</m:t>
                          </m:r>
                        </m:sup>
                        <m:e>
                          <m:box>
                            <m:boxPr>
                              <m:ctrlPr>
                                <a:rPr lang="it-IT" b="0" i="1" smtClean="0">
                                  <a:latin typeface="Cambria Math" panose="02040503050406030204" pitchFamily="18" charset="0"/>
                                </a:rPr>
                              </m:ctrlPr>
                            </m:boxPr>
                            <m:e>
                              <m:argPr>
                                <m:argSz m:val="-1"/>
                              </m:argPr>
                              <m:f>
                                <m:fPr>
                                  <m:ctrlPr>
                                    <a:rPr lang="it-IT" b="0" i="1" smtClean="0">
                                      <a:latin typeface="Cambria Math" panose="02040503050406030204" pitchFamily="18" charset="0"/>
                                    </a:rPr>
                                  </m:ctrlPr>
                                </m:fPr>
                                <m:num>
                                  <m:sSub>
                                    <m:sSubPr>
                                      <m:ctrlPr>
                                        <a:rPr lang="it-IT" b="0" i="1" smtClean="0">
                                          <a:latin typeface="Cambria Math" panose="02040503050406030204" pitchFamily="18" charset="0"/>
                                        </a:rPr>
                                      </m:ctrlPr>
                                    </m:sSubPr>
                                    <m:e>
                                      <m:r>
                                        <a:rPr lang="it-IT" b="0" i="1" smtClean="0">
                                          <a:latin typeface="Cambria Math" panose="02040503050406030204" pitchFamily="18" charset="0"/>
                                        </a:rPr>
                                        <m:t>𝑛</m:t>
                                      </m:r>
                                    </m:e>
                                    <m:sub>
                                      <m:r>
                                        <a:rPr lang="it-IT" b="0" i="1" smtClean="0">
                                          <a:latin typeface="Cambria Math" panose="02040503050406030204" pitchFamily="18" charset="0"/>
                                        </a:rPr>
                                        <m:t>𝑘</m:t>
                                      </m:r>
                                    </m:sub>
                                  </m:sSub>
                                </m:num>
                                <m:den>
                                  <m:r>
                                    <a:rPr lang="it-IT" b="0" i="1" smtClean="0">
                                      <a:latin typeface="Cambria Math" panose="02040503050406030204" pitchFamily="18" charset="0"/>
                                    </a:rPr>
                                    <m:t>𝑛</m:t>
                                  </m:r>
                                </m:den>
                              </m:f>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 </m:t>
                                  </m:r>
                                  <m:r>
                                    <a:rPr lang="it-IT" b="0" i="1" smtClean="0">
                                      <a:latin typeface="Cambria Math" panose="02040503050406030204" pitchFamily="18" charset="0"/>
                                    </a:rPr>
                                    <m:t>𝑤</m:t>
                                  </m:r>
                                </m:e>
                                <m:sub>
                                  <m:r>
                                    <a:rPr lang="it-IT" b="0" i="1" smtClean="0">
                                      <a:latin typeface="Cambria Math" panose="02040503050406030204" pitchFamily="18" charset="0"/>
                                    </a:rPr>
                                    <m:t>𝑡</m:t>
                                  </m:r>
                                  <m:r>
                                    <a:rPr lang="it-IT" b="0" i="1" smtClean="0">
                                      <a:latin typeface="Cambria Math" panose="02040503050406030204" pitchFamily="18" charset="0"/>
                                    </a:rPr>
                                    <m:t>+1</m:t>
                                  </m:r>
                                </m:sub>
                                <m:sup>
                                  <m:r>
                                    <a:rPr lang="it-IT" b="0" i="1" smtClean="0">
                                      <a:latin typeface="Cambria Math" panose="02040503050406030204" pitchFamily="18" charset="0"/>
                                    </a:rPr>
                                    <m:t>𝑘</m:t>
                                  </m:r>
                                </m:sup>
                              </m:sSubSup>
                            </m:e>
                          </m:box>
                        </m:e>
                      </m:nary>
                    </m:oMath>
                  </m:oMathPara>
                </a14:m>
                <a:endParaRPr lang="it-IT"/>
              </a:p>
              <a:p>
                <a:pPr lvl="1" algn="just"/>
                <a:endParaRPr lang="it-IT"/>
              </a:p>
              <a:p>
                <a:pPr marL="114300" indent="0" algn="just">
                  <a:buNone/>
                </a:pPr>
                <a:r>
                  <a:rPr lang="it-IT" b="1"/>
                  <a:t>Problem</a:t>
                </a:r>
                <a:r>
                  <a:rPr lang="it-IT"/>
                  <a:t>: </a:t>
                </a:r>
                <a:r>
                  <a:rPr lang="en-US"/>
                  <a:t>We do not have an </a:t>
                </a:r>
                <a:r>
                  <a:rPr lang="en-US" err="1"/>
                  <a:t>optimiser</a:t>
                </a:r>
                <a:r>
                  <a:rPr lang="en-US"/>
                  <a:t> that regulate the training phase of the server! </a:t>
                </a:r>
              </a:p>
              <a:p>
                <a:pPr lvl="1" algn="just"/>
                <a:endParaRPr lang="en-US"/>
              </a:p>
              <a:p>
                <a:pPr marL="114300" indent="0" algn="just">
                  <a:buNone/>
                </a:pPr>
                <a:r>
                  <a:rPr lang="en-US" b="1"/>
                  <a:t>Idea</a:t>
                </a:r>
                <a:r>
                  <a:rPr lang="en-US"/>
                  <a:t>: Apply SGD step also at server-level at the end of each round! </a:t>
                </a:r>
              </a:p>
            </p:txBody>
          </p:sp>
        </mc:Choice>
        <mc:Fallback xmlns="">
          <p:sp>
            <p:nvSpPr>
              <p:cNvPr id="3" name="Text Placeholder 2">
                <a:extLst>
                  <a:ext uri="{FF2B5EF4-FFF2-40B4-BE49-F238E27FC236}">
                    <a16:creationId xmlns:a16="http://schemas.microsoft.com/office/drawing/2014/main" id="{D6E13DD7-FB69-A260-45C8-F38FCD8A06DE}"/>
                  </a:ext>
                </a:extLst>
              </p:cNvPr>
              <p:cNvSpPr>
                <a:spLocks noGrp="1" noRot="1" noChangeAspect="1" noMove="1" noResize="1" noEditPoints="1" noAdjustHandles="1" noChangeArrowheads="1" noChangeShapeType="1" noTextEdit="1"/>
              </p:cNvSpPr>
              <p:nvPr>
                <p:ph type="body" idx="1"/>
              </p:nvPr>
            </p:nvSpPr>
            <p:spPr>
              <a:xfrm>
                <a:off x="243291" y="1017725"/>
                <a:ext cx="4260300" cy="3886784"/>
              </a:xfrm>
              <a:blipFill>
                <a:blip r:embed="rId2"/>
                <a:stretch>
                  <a:fillRect r="-114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33AEA15-73C8-AA68-D83C-291FA688AF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 smtClean="0"/>
              <a:t>29</a:t>
            </a:fld>
            <a:endParaRPr lang="it"/>
          </a:p>
        </p:txBody>
      </p:sp>
      <mc:AlternateContent xmlns:mc="http://schemas.openxmlformats.org/markup-compatibility/2006" xmlns:a14="http://schemas.microsoft.com/office/drawing/2010/main">
        <mc:Choice Requires="a14">
          <p:sp>
            <p:nvSpPr>
              <p:cNvPr id="6" name="Text Placeholder 2">
                <a:extLst>
                  <a:ext uri="{FF2B5EF4-FFF2-40B4-BE49-F238E27FC236}">
                    <a16:creationId xmlns:a16="http://schemas.microsoft.com/office/drawing/2014/main" id="{7421E343-0A3A-3085-73B1-CB76EE086846}"/>
                  </a:ext>
                </a:extLst>
              </p:cNvPr>
              <p:cNvSpPr txBox="1">
                <a:spLocks/>
              </p:cNvSpPr>
              <p:nvPr/>
            </p:nvSpPr>
            <p:spPr>
              <a:xfrm>
                <a:off x="4795024" y="1017725"/>
                <a:ext cx="4037276" cy="3886784"/>
              </a:xfrm>
              <a:prstGeom prst="rect">
                <a:avLst/>
              </a:prstGeom>
              <a:no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lgn="just"/>
                <a:r>
                  <a:rPr lang="en-US"/>
                  <a:t>Define the pseudo gradient: </a:t>
                </a:r>
              </a:p>
              <a:p>
                <a:pPr marL="596900" lvl="1" indent="0" algn="just">
                  <a:buFont typeface="Arial"/>
                  <a:buNone/>
                </a:pPr>
                <a14:m>
                  <m:oMathPara xmlns:m="http://schemas.openxmlformats.org/officeDocument/2006/math">
                    <m:oMathParaPr>
                      <m:jc m:val="centerGroup"/>
                    </m:oMathParaPr>
                    <m:oMath xmlns:m="http://schemas.openxmlformats.org/officeDocument/2006/math">
                      <m:sSub>
                        <m:sSubPr>
                          <m:ctrlPr>
                            <a:rPr lang="it-IT" sz="1800" i="1" smtClean="0">
                              <a:latin typeface="Cambria Math" panose="02040503050406030204" pitchFamily="18" charset="0"/>
                            </a:rPr>
                          </m:ctrlPr>
                        </m:sSubPr>
                        <m:e>
                          <m:r>
                            <a:rPr lang="it-IT" sz="1800" i="1" smtClean="0">
                              <a:latin typeface="Cambria Math" panose="02040503050406030204" pitchFamily="18" charset="0"/>
                              <a:ea typeface="Cambria Math" panose="02040503050406030204" pitchFamily="18" charset="0"/>
                            </a:rPr>
                            <m:t>∆</m:t>
                          </m:r>
                        </m:e>
                        <m:sub>
                          <m:r>
                            <a:rPr lang="it-IT" sz="1800" i="1" smtClean="0">
                              <a:latin typeface="Cambria Math" panose="02040503050406030204" pitchFamily="18" charset="0"/>
                            </a:rPr>
                            <m:t>𝑡</m:t>
                          </m:r>
                        </m:sub>
                      </m:sSub>
                      <m:r>
                        <a:rPr lang="it-IT" sz="1800" i="1" smtClean="0">
                          <a:latin typeface="Cambria Math" panose="02040503050406030204" pitchFamily="18" charset="0"/>
                        </a:rPr>
                        <m:t>=</m:t>
                      </m:r>
                      <m:nary>
                        <m:naryPr>
                          <m:chr m:val="∑"/>
                          <m:ctrlPr>
                            <a:rPr lang="it-IT" sz="1800" i="1" smtClean="0">
                              <a:latin typeface="Cambria Math" panose="02040503050406030204" pitchFamily="18" charset="0"/>
                            </a:rPr>
                          </m:ctrlPr>
                        </m:naryPr>
                        <m:sub>
                          <m:r>
                            <m:rPr>
                              <m:brk m:alnAt="23"/>
                            </m:rPr>
                            <a:rPr lang="it-IT" sz="1800" i="1" smtClean="0">
                              <a:latin typeface="Cambria Math" panose="02040503050406030204" pitchFamily="18" charset="0"/>
                            </a:rPr>
                            <m:t>𝑘</m:t>
                          </m:r>
                          <m:r>
                            <a:rPr lang="it-IT" sz="1800" i="1" smtClean="0">
                              <a:latin typeface="Cambria Math" panose="02040503050406030204" pitchFamily="18" charset="0"/>
                            </a:rPr>
                            <m:t>=1</m:t>
                          </m:r>
                        </m:sub>
                        <m:sup>
                          <m:r>
                            <a:rPr lang="it-IT" sz="1800" i="1" smtClean="0">
                              <a:latin typeface="Cambria Math" panose="02040503050406030204" pitchFamily="18" charset="0"/>
                            </a:rPr>
                            <m:t>𝐾</m:t>
                          </m:r>
                        </m:sup>
                        <m:e>
                          <m:box>
                            <m:boxPr>
                              <m:ctrlPr>
                                <a:rPr lang="it-IT" sz="1800" i="1" smtClean="0">
                                  <a:latin typeface="Cambria Math" panose="02040503050406030204" pitchFamily="18" charset="0"/>
                                </a:rPr>
                              </m:ctrlPr>
                            </m:boxPr>
                            <m:e>
                              <m:argPr>
                                <m:argSz m:val="-1"/>
                              </m:argPr>
                              <m:f>
                                <m:fPr>
                                  <m:ctrlPr>
                                    <a:rPr lang="it-IT" sz="1800" i="1" smtClean="0">
                                      <a:latin typeface="Cambria Math" panose="02040503050406030204" pitchFamily="18" charset="0"/>
                                    </a:rPr>
                                  </m:ctrlPr>
                                </m:fPr>
                                <m:num>
                                  <m:sSub>
                                    <m:sSubPr>
                                      <m:ctrlPr>
                                        <a:rPr lang="it-IT" sz="1800" i="1" smtClean="0">
                                          <a:latin typeface="Cambria Math" panose="02040503050406030204" pitchFamily="18" charset="0"/>
                                        </a:rPr>
                                      </m:ctrlPr>
                                    </m:sSubPr>
                                    <m:e>
                                      <m:r>
                                        <a:rPr lang="it-IT" sz="1800" i="1" smtClean="0">
                                          <a:latin typeface="Cambria Math" panose="02040503050406030204" pitchFamily="18" charset="0"/>
                                        </a:rPr>
                                        <m:t>𝑛</m:t>
                                      </m:r>
                                    </m:e>
                                    <m:sub>
                                      <m:r>
                                        <a:rPr lang="it-IT" sz="1800" i="1" smtClean="0">
                                          <a:latin typeface="Cambria Math" panose="02040503050406030204" pitchFamily="18" charset="0"/>
                                        </a:rPr>
                                        <m:t>𝑘</m:t>
                                      </m:r>
                                    </m:sub>
                                  </m:sSub>
                                </m:num>
                                <m:den>
                                  <m:r>
                                    <a:rPr lang="it-IT" sz="1800" i="1" smtClean="0">
                                      <a:latin typeface="Cambria Math" panose="02040503050406030204" pitchFamily="18" charset="0"/>
                                    </a:rPr>
                                    <m:t>𝑛</m:t>
                                  </m:r>
                                </m:den>
                              </m:f>
                              <m:r>
                                <a:rPr lang="it-IT" sz="1800" i="1" smtClean="0">
                                  <a:latin typeface="Cambria Math" panose="02040503050406030204" pitchFamily="18" charset="0"/>
                                </a:rPr>
                                <m:t> </m:t>
                              </m:r>
                              <m:r>
                                <a:rPr lang="it-IT" sz="1800" i="1" smtClean="0">
                                  <a:latin typeface="Cambria Math" panose="02040503050406030204" pitchFamily="18" charset="0"/>
                                  <a:ea typeface="Cambria Math" panose="02040503050406030204" pitchFamily="18" charset="0"/>
                                </a:rPr>
                                <m:t>∆</m:t>
                              </m:r>
                              <m:sSubSup>
                                <m:sSubSupPr>
                                  <m:ctrlPr>
                                    <a:rPr lang="it-IT" sz="1800" i="1" smtClean="0">
                                      <a:latin typeface="Cambria Math" panose="02040503050406030204" pitchFamily="18" charset="0"/>
                                      <a:ea typeface="Cambria Math" panose="02040503050406030204" pitchFamily="18" charset="0"/>
                                    </a:rPr>
                                  </m:ctrlPr>
                                </m:sSubSupPr>
                                <m:e>
                                  <m:r>
                                    <a:rPr lang="it-IT" sz="1800" i="1" smtClean="0">
                                      <a:latin typeface="Cambria Math" panose="02040503050406030204" pitchFamily="18" charset="0"/>
                                      <a:ea typeface="Cambria Math" panose="02040503050406030204" pitchFamily="18" charset="0"/>
                                    </a:rPr>
                                    <m:t>𝑤</m:t>
                                  </m:r>
                                </m:e>
                                <m:sub>
                                  <m:r>
                                    <a:rPr lang="it-IT" sz="1800" i="1" smtClean="0">
                                      <a:latin typeface="Cambria Math" panose="02040503050406030204" pitchFamily="18" charset="0"/>
                                      <a:ea typeface="Cambria Math" panose="02040503050406030204" pitchFamily="18" charset="0"/>
                                    </a:rPr>
                                    <m:t>𝑡</m:t>
                                  </m:r>
                                </m:sub>
                                <m:sup>
                                  <m:r>
                                    <a:rPr lang="it-IT" sz="1800" i="1" smtClean="0">
                                      <a:latin typeface="Cambria Math" panose="02040503050406030204" pitchFamily="18" charset="0"/>
                                      <a:ea typeface="Cambria Math" panose="02040503050406030204" pitchFamily="18" charset="0"/>
                                    </a:rPr>
                                    <m:t>𝑘</m:t>
                                  </m:r>
                                </m:sup>
                              </m:sSubSup>
                            </m:e>
                          </m:box>
                          <m:r>
                            <a:rPr lang="it-IT" sz="1800" b="0" i="1" smtClean="0">
                              <a:latin typeface="Cambria Math" panose="02040503050406030204" pitchFamily="18" charset="0"/>
                              <a:ea typeface="Cambria Math" panose="02040503050406030204" pitchFamily="18" charset="0"/>
                            </a:rPr>
                            <m:t>;</m:t>
                          </m:r>
                          <m:r>
                            <a:rPr lang="it-IT" sz="1800" i="1" smtClean="0">
                              <a:latin typeface="Cambria Math" panose="02040503050406030204" pitchFamily="18" charset="0"/>
                            </a:rPr>
                            <m:t> </m:t>
                          </m:r>
                        </m:e>
                      </m:nary>
                      <m:r>
                        <a:rPr lang="it-IT" sz="1800" i="1" smtClean="0">
                          <a:latin typeface="Cambria Math" panose="02040503050406030204" pitchFamily="18" charset="0"/>
                        </a:rPr>
                        <m:t>        </m:t>
                      </m:r>
                    </m:oMath>
                  </m:oMathPara>
                </a14:m>
                <a:endParaRPr lang="it-IT" sz="1800" i="1">
                  <a:latin typeface="Cambria Math" panose="02040503050406030204" pitchFamily="18" charset="0"/>
                </a:endParaRPr>
              </a:p>
              <a:p>
                <a:pPr marL="596900" lvl="1" indent="0" algn="just">
                  <a:buFont typeface="Arial"/>
                  <a:buNone/>
                </a:pPr>
                <a:endParaRPr lang="it-IT" sz="1800" i="1">
                  <a:latin typeface="Cambria Math" panose="02040503050406030204" pitchFamily="18" charset="0"/>
                  <a:ea typeface="Cambria Math" panose="02040503050406030204" pitchFamily="18" charset="0"/>
                </a:endParaRPr>
              </a:p>
              <a:p>
                <a:pPr marL="596900" lvl="1" indent="0" algn="just">
                  <a:buNone/>
                </a:pPr>
                <a14:m>
                  <m:oMathPara xmlns:m="http://schemas.openxmlformats.org/officeDocument/2006/math">
                    <m:oMathParaPr>
                      <m:jc m:val="centerGroup"/>
                    </m:oMathParaPr>
                    <m:oMath xmlns:m="http://schemas.openxmlformats.org/officeDocument/2006/math">
                      <m:r>
                        <a:rPr lang="it-IT" sz="1800" i="1">
                          <a:latin typeface="Cambria Math" panose="02040503050406030204" pitchFamily="18" charset="0"/>
                          <a:ea typeface="Cambria Math" panose="02040503050406030204" pitchFamily="18" charset="0"/>
                        </a:rPr>
                        <m:t>𝑤h𝑒𝑟𝑒</m:t>
                      </m:r>
                      <m:r>
                        <a:rPr lang="it-IT" sz="1800" b="0" i="1" smtClean="0">
                          <a:latin typeface="Cambria Math" panose="02040503050406030204" pitchFamily="18" charset="0"/>
                          <a:ea typeface="Cambria Math" panose="02040503050406030204" pitchFamily="18" charset="0"/>
                        </a:rPr>
                        <m:t> </m:t>
                      </m:r>
                      <m:r>
                        <a:rPr lang="it-IT" sz="1800" i="1">
                          <a:latin typeface="Cambria Math" panose="02040503050406030204" pitchFamily="18" charset="0"/>
                          <a:ea typeface="Cambria Math" panose="02040503050406030204" pitchFamily="18" charset="0"/>
                        </a:rPr>
                        <m:t>∆</m:t>
                      </m:r>
                      <m:sSubSup>
                        <m:sSubSupPr>
                          <m:ctrlPr>
                            <a:rPr lang="it-IT" sz="1800" i="1">
                              <a:latin typeface="Cambria Math" panose="02040503050406030204" pitchFamily="18" charset="0"/>
                              <a:ea typeface="Cambria Math" panose="02040503050406030204" pitchFamily="18" charset="0"/>
                            </a:rPr>
                          </m:ctrlPr>
                        </m:sSubSupPr>
                        <m:e>
                          <m:r>
                            <a:rPr lang="it-IT" sz="1800" i="1">
                              <a:latin typeface="Cambria Math" panose="02040503050406030204" pitchFamily="18" charset="0"/>
                              <a:ea typeface="Cambria Math" panose="02040503050406030204" pitchFamily="18" charset="0"/>
                            </a:rPr>
                            <m:t>𝑤</m:t>
                          </m:r>
                        </m:e>
                        <m:sub>
                          <m:r>
                            <a:rPr lang="it-IT" sz="1800" i="1">
                              <a:latin typeface="Cambria Math" panose="02040503050406030204" pitchFamily="18" charset="0"/>
                              <a:ea typeface="Cambria Math" panose="02040503050406030204" pitchFamily="18" charset="0"/>
                            </a:rPr>
                            <m:t>𝑡</m:t>
                          </m:r>
                        </m:sub>
                        <m:sup>
                          <m:r>
                            <a:rPr lang="it-IT" sz="1800" i="1">
                              <a:latin typeface="Cambria Math" panose="02040503050406030204" pitchFamily="18" charset="0"/>
                              <a:ea typeface="Cambria Math" panose="02040503050406030204" pitchFamily="18" charset="0"/>
                            </a:rPr>
                            <m:t>𝑘</m:t>
                          </m:r>
                        </m:sup>
                      </m:sSubSup>
                      <m:r>
                        <a:rPr lang="it-IT" sz="1800" b="0" i="1" smtClean="0">
                          <a:latin typeface="Cambria Math" panose="02040503050406030204" pitchFamily="18" charset="0"/>
                          <a:ea typeface="Cambria Math" panose="02040503050406030204" pitchFamily="18" charset="0"/>
                        </a:rPr>
                        <m:t>=</m:t>
                      </m:r>
                      <m:sSubSup>
                        <m:sSubSupPr>
                          <m:ctrlPr>
                            <a:rPr lang="it-IT" sz="1800" i="1">
                              <a:latin typeface="Cambria Math" panose="02040503050406030204" pitchFamily="18" charset="0"/>
                            </a:rPr>
                          </m:ctrlPr>
                        </m:sSubSupPr>
                        <m:e>
                          <m:sSubSup>
                            <m:sSubSupPr>
                              <m:ctrlPr>
                                <a:rPr lang="it-IT" sz="1800" i="1">
                                  <a:latin typeface="Cambria Math" panose="02040503050406030204" pitchFamily="18" charset="0"/>
                                </a:rPr>
                              </m:ctrlPr>
                            </m:sSubSupPr>
                            <m:e>
                              <m:r>
                                <a:rPr lang="it-IT" sz="1800" i="1">
                                  <a:latin typeface="Cambria Math" panose="02040503050406030204" pitchFamily="18" charset="0"/>
                                </a:rPr>
                                <m:t> </m:t>
                              </m:r>
                              <m:r>
                                <a:rPr lang="it-IT" sz="1800" i="1">
                                  <a:latin typeface="Cambria Math" panose="02040503050406030204" pitchFamily="18" charset="0"/>
                                </a:rPr>
                                <m:t>𝑤</m:t>
                              </m:r>
                            </m:e>
                            <m:sub>
                              <m:r>
                                <a:rPr lang="it-IT" sz="1800" i="1">
                                  <a:latin typeface="Cambria Math" panose="02040503050406030204" pitchFamily="18" charset="0"/>
                                </a:rPr>
                                <m:t>𝑡</m:t>
                              </m:r>
                            </m:sub>
                            <m:sup>
                              <m:r>
                                <a:rPr lang="it-IT" sz="1800" i="1">
                                  <a:latin typeface="Cambria Math" panose="02040503050406030204" pitchFamily="18" charset="0"/>
                                </a:rPr>
                                <m:t>𝑘</m:t>
                              </m:r>
                            </m:sup>
                          </m:sSubSup>
                          <m:r>
                            <a:rPr lang="it-IT" sz="1800" b="0" i="1" smtClean="0">
                              <a:latin typeface="Cambria Math" panose="02040503050406030204" pitchFamily="18" charset="0"/>
                            </a:rPr>
                            <m:t> − </m:t>
                          </m:r>
                          <m:r>
                            <a:rPr lang="it-IT" sz="1800" i="1">
                              <a:latin typeface="Cambria Math" panose="02040503050406030204" pitchFamily="18" charset="0"/>
                            </a:rPr>
                            <m:t>𝑤</m:t>
                          </m:r>
                        </m:e>
                        <m:sub>
                          <m:r>
                            <a:rPr lang="it-IT" sz="1800" i="1">
                              <a:latin typeface="Cambria Math" panose="02040503050406030204" pitchFamily="18" charset="0"/>
                            </a:rPr>
                            <m:t>𝑡</m:t>
                          </m:r>
                          <m:r>
                            <a:rPr lang="it-IT" sz="1800" i="1">
                              <a:latin typeface="Cambria Math" panose="02040503050406030204" pitchFamily="18" charset="0"/>
                            </a:rPr>
                            <m:t>+1</m:t>
                          </m:r>
                        </m:sub>
                        <m:sup>
                          <m:r>
                            <a:rPr lang="it-IT" sz="1800" i="1">
                              <a:latin typeface="Cambria Math" panose="02040503050406030204" pitchFamily="18" charset="0"/>
                            </a:rPr>
                            <m:t>𝑘</m:t>
                          </m:r>
                        </m:sup>
                      </m:sSubSup>
                    </m:oMath>
                  </m:oMathPara>
                </a14:m>
                <a:endParaRPr lang="en-US" sz="1800"/>
              </a:p>
              <a:p>
                <a:pPr algn="just">
                  <a:buFont typeface="+mj-lt"/>
                  <a:buAutoNum type="arabicPeriod"/>
                </a:pPr>
                <a:endParaRPr lang="en-US"/>
              </a:p>
              <a:p>
                <a:pPr marL="114300" indent="0" algn="ctr">
                  <a:buNone/>
                </a:pPr>
                <a:r>
                  <a:rPr lang="en-US"/>
                  <a:t>By rewriting like this the equation: </a:t>
                </a:r>
                <a:endParaRPr lang="it-IT" i="1">
                  <a:latin typeface="Cambria Math" panose="02040503050406030204" pitchFamily="18" charset="0"/>
                </a:endParaRPr>
              </a:p>
              <a:p>
                <a:pPr marL="114300" indent="0" algn="ctr">
                  <a:buFont typeface="Arial"/>
                  <a:buNone/>
                </a:pPr>
                <a14:m>
                  <m:oMath xmlns:m="http://schemas.openxmlformats.org/officeDocument/2006/math">
                    <m:sSub>
                      <m:sSubPr>
                        <m:ctrlPr>
                          <a:rPr lang="it-IT" i="1" smtClean="0">
                            <a:latin typeface="Cambria Math" panose="02040503050406030204" pitchFamily="18" charset="0"/>
                          </a:rPr>
                        </m:ctrlPr>
                      </m:sSubPr>
                      <m:e>
                        <m:r>
                          <a:rPr lang="it-IT" i="1" smtClean="0">
                            <a:latin typeface="Cambria Math" panose="02040503050406030204" pitchFamily="18" charset="0"/>
                          </a:rPr>
                          <m:t>𝑤</m:t>
                        </m:r>
                      </m:e>
                      <m:sub>
                        <m:r>
                          <a:rPr lang="it-IT" i="1" smtClean="0">
                            <a:latin typeface="Cambria Math" panose="02040503050406030204" pitchFamily="18" charset="0"/>
                          </a:rPr>
                          <m:t>𝑡</m:t>
                        </m:r>
                        <m:r>
                          <a:rPr lang="it-IT" i="1" smtClean="0">
                            <a:latin typeface="Cambria Math" panose="02040503050406030204" pitchFamily="18" charset="0"/>
                          </a:rPr>
                          <m:t>+1</m:t>
                        </m:r>
                      </m:sub>
                    </m:sSub>
                    <m:r>
                      <a:rPr lang="it-IT" i="1" smtClean="0">
                        <a:latin typeface="Cambria Math" panose="02040503050406030204" pitchFamily="18" charset="0"/>
                      </a:rPr>
                      <m:t>=</m:t>
                    </m:r>
                    <m:sSub>
                      <m:sSubPr>
                        <m:ctrlPr>
                          <a:rPr lang="it-IT" i="1" smtClean="0">
                            <a:latin typeface="Cambria Math" panose="02040503050406030204" pitchFamily="18" charset="0"/>
                          </a:rPr>
                        </m:ctrlPr>
                      </m:sSubPr>
                      <m:e>
                        <m:r>
                          <a:rPr lang="it-IT" i="1" smtClean="0">
                            <a:latin typeface="Cambria Math" panose="02040503050406030204" pitchFamily="18" charset="0"/>
                          </a:rPr>
                          <m:t>𝑤</m:t>
                        </m:r>
                      </m:e>
                      <m:sub>
                        <m:r>
                          <a:rPr lang="it-IT" i="1" smtClean="0">
                            <a:latin typeface="Cambria Math" panose="02040503050406030204" pitchFamily="18" charset="0"/>
                          </a:rPr>
                          <m:t>𝑡</m:t>
                        </m:r>
                      </m:sub>
                    </m:sSub>
                    <m:r>
                      <a:rPr lang="it-IT" i="1" smtClean="0">
                        <a:latin typeface="Cambria Math" panose="02040503050406030204" pitchFamily="18" charset="0"/>
                      </a:rPr>
                      <m:t>−</m:t>
                    </m:r>
                    <m:r>
                      <a:rPr lang="it-IT" i="1" smtClean="0">
                        <a:latin typeface="Cambria Math" panose="02040503050406030204" pitchFamily="18" charset="0"/>
                        <a:ea typeface="Cambria Math" panose="02040503050406030204" pitchFamily="18" charset="0"/>
                      </a:rPr>
                      <m:t>𝜂</m:t>
                    </m:r>
                    <m:sSub>
                      <m:sSubPr>
                        <m:ctrlPr>
                          <a:rPr lang="it-IT" i="1">
                            <a:latin typeface="Cambria Math" panose="02040503050406030204" pitchFamily="18" charset="0"/>
                          </a:rPr>
                        </m:ctrlPr>
                      </m:sSubPr>
                      <m:e>
                        <m:r>
                          <a:rPr lang="it-IT" i="1">
                            <a:latin typeface="Cambria Math" panose="02040503050406030204" pitchFamily="18" charset="0"/>
                            <a:ea typeface="Cambria Math" panose="02040503050406030204" pitchFamily="18" charset="0"/>
                          </a:rPr>
                          <m:t>∆</m:t>
                        </m:r>
                      </m:e>
                      <m:sub>
                        <m:r>
                          <a:rPr lang="it-IT" i="1">
                            <a:latin typeface="Cambria Math" panose="02040503050406030204" pitchFamily="18" charset="0"/>
                          </a:rPr>
                          <m:t>𝑡</m:t>
                        </m:r>
                      </m:sub>
                    </m:sSub>
                  </m:oMath>
                </a14:m>
                <a:r>
                  <a:rPr lang="en-US"/>
                  <a:t>, </a:t>
                </a:r>
              </a:p>
              <a:p>
                <a:pPr marL="114300" indent="0" algn="just">
                  <a:buNone/>
                </a:pPr>
                <a:r>
                  <a:rPr lang="en-US" sz="1300" i="1"/>
                  <a:t>where </a:t>
                </a:r>
                <a14:m>
                  <m:oMath xmlns:m="http://schemas.openxmlformats.org/officeDocument/2006/math">
                    <m:r>
                      <a:rPr lang="it-IT" sz="1300" i="1">
                        <a:latin typeface="Cambria Math" panose="02040503050406030204" pitchFamily="18" charset="0"/>
                        <a:ea typeface="Cambria Math" panose="02040503050406030204" pitchFamily="18" charset="0"/>
                      </a:rPr>
                      <m:t>𝜂</m:t>
                    </m:r>
                  </m:oMath>
                </a14:m>
                <a:r>
                  <a:rPr lang="en-US" sz="1300" i="1"/>
                  <a:t> is the server learning rate (</a:t>
                </a:r>
                <a14:m>
                  <m:oMath xmlns:m="http://schemas.openxmlformats.org/officeDocument/2006/math">
                    <m:r>
                      <a:rPr lang="it-IT" sz="1300" i="1">
                        <a:latin typeface="Cambria Math" panose="02040503050406030204" pitchFamily="18" charset="0"/>
                        <a:ea typeface="Cambria Math" panose="02040503050406030204" pitchFamily="18" charset="0"/>
                      </a:rPr>
                      <m:t>𝜂</m:t>
                    </m:r>
                    <m:r>
                      <a:rPr lang="it-IT" sz="1300" i="1">
                        <a:latin typeface="Cambria Math" panose="02040503050406030204" pitchFamily="18" charset="0"/>
                        <a:ea typeface="Cambria Math" panose="02040503050406030204" pitchFamily="18" charset="0"/>
                      </a:rPr>
                      <m:t>=1</m:t>
                    </m:r>
                  </m:oMath>
                </a14:m>
                <a:r>
                  <a:rPr lang="en-US" sz="1300" i="1"/>
                  <a:t> in </a:t>
                </a:r>
                <a:r>
                  <a:rPr lang="en-US" sz="1300" i="1" err="1"/>
                  <a:t>FedAvg</a:t>
                </a:r>
                <a:r>
                  <a:rPr lang="en-US" sz="1300" i="1"/>
                  <a:t>).</a:t>
                </a:r>
              </a:p>
              <a:p>
                <a:pPr marL="114300" indent="0" algn="just">
                  <a:buFont typeface="Arial"/>
                  <a:buNone/>
                </a:pPr>
                <a:endParaRPr lang="en-US" sz="1400" i="1"/>
              </a:p>
              <a:p>
                <a:pPr marL="0" lvl="0" indent="0" algn="just">
                  <a:lnSpc>
                    <a:spcPct val="100000"/>
                  </a:lnSpc>
                  <a:buClr>
                    <a:srgbClr val="000000"/>
                  </a:buClr>
                  <a:buSzTx/>
                  <a:buNone/>
                </a:pPr>
                <a:r>
                  <a:rPr lang="it-IT">
                    <a:solidFill>
                      <a:srgbClr val="000000"/>
                    </a:solidFill>
                  </a:rPr>
                  <a:t>It is possible now to apply server-side optimisations like for normal SGD step! </a:t>
                </a:r>
                <a:endParaRPr lang="en-US" sz="1400" i="1"/>
              </a:p>
              <a:p>
                <a:pPr marL="114300" indent="0">
                  <a:buFont typeface="Arial"/>
                  <a:buNone/>
                </a:pPr>
                <a:endParaRPr lang="it-IT"/>
              </a:p>
            </p:txBody>
          </p:sp>
        </mc:Choice>
        <mc:Fallback xmlns="">
          <p:sp>
            <p:nvSpPr>
              <p:cNvPr id="6" name="Text Placeholder 2">
                <a:extLst>
                  <a:ext uri="{FF2B5EF4-FFF2-40B4-BE49-F238E27FC236}">
                    <a16:creationId xmlns:a16="http://schemas.microsoft.com/office/drawing/2014/main" id="{7421E343-0A3A-3085-73B1-CB76EE086846}"/>
                  </a:ext>
                </a:extLst>
              </p:cNvPr>
              <p:cNvSpPr txBox="1">
                <a:spLocks noRot="1" noChangeAspect="1" noMove="1" noResize="1" noEditPoints="1" noAdjustHandles="1" noChangeArrowheads="1" noChangeShapeType="1" noTextEdit="1"/>
              </p:cNvSpPr>
              <p:nvPr/>
            </p:nvSpPr>
            <p:spPr>
              <a:xfrm>
                <a:off x="4795024" y="1017725"/>
                <a:ext cx="4037276" cy="3886784"/>
              </a:xfrm>
              <a:prstGeom prst="rect">
                <a:avLst/>
              </a:prstGeom>
              <a:blipFill>
                <a:blip r:embed="rId3"/>
                <a:stretch>
                  <a:fillRect l="-1057" r="-906"/>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16964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t"/>
              <a:t>Federated Learning – What and Where?</a:t>
            </a:r>
            <a:endParaRPr/>
          </a:p>
        </p:txBody>
      </p:sp>
      <p:sp>
        <p:nvSpPr>
          <p:cNvPr id="109" name="Google Shape;109;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indent="0" algn="ctr">
              <a:lnSpc>
                <a:spcPct val="114999"/>
              </a:lnSpc>
              <a:buNone/>
            </a:pPr>
            <a:r>
              <a:rPr lang="en-US"/>
              <a:t>Federated learning (FL) is a machine learning paradigm in which multiple clients cooperate to learn a model under the orchestration of a central server.</a:t>
            </a:r>
          </a:p>
          <a:p>
            <a:pPr marL="0" indent="0" algn="ctr">
              <a:lnSpc>
                <a:spcPct val="114999"/>
              </a:lnSpc>
              <a:buNone/>
            </a:pPr>
            <a:r>
              <a:rPr lang="en-US"/>
              <a:t>Local training datasets are never uploaded to the server!</a:t>
            </a:r>
            <a:endParaRPr lang="it-IT"/>
          </a:p>
        </p:txBody>
      </p:sp>
      <p:pic>
        <p:nvPicPr>
          <p:cNvPr id="3" name="Picture 2" descr="A picture containing text, logo, font, design&#10;&#10;Description automatically generated">
            <a:extLst>
              <a:ext uri="{FF2B5EF4-FFF2-40B4-BE49-F238E27FC236}">
                <a16:creationId xmlns:a16="http://schemas.microsoft.com/office/drawing/2014/main" id="{BBC21129-0BAA-F560-D2A6-61123BA9CBFE}"/>
              </a:ext>
            </a:extLst>
          </p:cNvPr>
          <p:cNvPicPr>
            <a:picLocks noChangeAspect="1"/>
          </p:cNvPicPr>
          <p:nvPr/>
        </p:nvPicPr>
        <p:blipFill>
          <a:blip r:embed="rId3"/>
          <a:stretch>
            <a:fillRect/>
          </a:stretch>
        </p:blipFill>
        <p:spPr>
          <a:xfrm>
            <a:off x="1975104" y="2164864"/>
            <a:ext cx="5193792" cy="2709428"/>
          </a:xfrm>
          <a:prstGeom prst="rect">
            <a:avLst/>
          </a:prstGeom>
        </p:spPr>
      </p:pic>
      <p:sp>
        <p:nvSpPr>
          <p:cNvPr id="2" name="Slide Number Placeholder 1">
            <a:extLst>
              <a:ext uri="{FF2B5EF4-FFF2-40B4-BE49-F238E27FC236}">
                <a16:creationId xmlns:a16="http://schemas.microsoft.com/office/drawing/2014/main" id="{71069FAE-C463-CB39-6724-4FB6972D5B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 smtClean="0"/>
              <a:t>3</a:t>
            </a:fld>
            <a:endParaRPr lang="it"/>
          </a:p>
        </p:txBody>
      </p:sp>
    </p:spTree>
    <p:extLst>
      <p:ext uri="{BB962C8B-B14F-4D97-AF65-F5344CB8AC3E}">
        <p14:creationId xmlns:p14="http://schemas.microsoft.com/office/powerpoint/2010/main" val="560467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98802B-4D43-B8D6-5679-33E4F052CFD7}"/>
              </a:ext>
            </a:extLst>
          </p:cNvPr>
          <p:cNvSpPr>
            <a:spLocks noGrp="1"/>
          </p:cNvSpPr>
          <p:nvPr>
            <p:ph type="title"/>
          </p:nvPr>
        </p:nvSpPr>
        <p:spPr/>
        <p:txBody>
          <a:bodyPr>
            <a:normAutofit fontScale="90000"/>
          </a:bodyPr>
          <a:lstStyle/>
          <a:p>
            <a:r>
              <a:rPr lang="it-IT"/>
              <a:t>Server side </a:t>
            </a:r>
            <a:r>
              <a:rPr lang="it-IT" err="1"/>
              <a:t>momentum</a:t>
            </a:r>
          </a:p>
        </p:txBody>
      </p:sp>
      <p:sp>
        <p:nvSpPr>
          <p:cNvPr id="3" name="Segnaposto testo 2">
            <a:extLst>
              <a:ext uri="{FF2B5EF4-FFF2-40B4-BE49-F238E27FC236}">
                <a16:creationId xmlns:a16="http://schemas.microsoft.com/office/drawing/2014/main" id="{32255990-C495-4B3D-711B-6DAE52B34555}"/>
              </a:ext>
            </a:extLst>
          </p:cNvPr>
          <p:cNvSpPr>
            <a:spLocks noGrp="1"/>
          </p:cNvSpPr>
          <p:nvPr>
            <p:ph type="body" idx="1"/>
          </p:nvPr>
        </p:nvSpPr>
        <p:spPr>
          <a:xfrm>
            <a:off x="311700" y="1152475"/>
            <a:ext cx="8520600" cy="1206600"/>
          </a:xfrm>
        </p:spPr>
        <p:txBody>
          <a:bodyPr>
            <a:normAutofit/>
          </a:bodyPr>
          <a:lstStyle/>
          <a:p>
            <a:pPr marL="114300" indent="0" algn="just">
              <a:buNone/>
            </a:pPr>
            <a:r>
              <a:rPr lang="it-IT" err="1"/>
              <a:t>Why</a:t>
            </a:r>
            <a:r>
              <a:rPr lang="it-IT"/>
              <a:t> use server side </a:t>
            </a:r>
            <a:r>
              <a:rPr lang="it-IT" err="1"/>
              <a:t>momentum</a:t>
            </a:r>
            <a:r>
              <a:rPr lang="it-IT"/>
              <a:t>?</a:t>
            </a:r>
          </a:p>
          <a:p>
            <a:pPr>
              <a:lnSpc>
                <a:spcPct val="114999"/>
              </a:lnSpc>
            </a:pPr>
            <a:r>
              <a:rPr lang="it-IT"/>
              <a:t>Accelerates network training;</a:t>
            </a:r>
          </a:p>
          <a:p>
            <a:pPr>
              <a:lnSpc>
                <a:spcPct val="114999"/>
              </a:lnSpc>
            </a:pPr>
            <a:r>
              <a:rPr lang="it-IT" err="1"/>
              <a:t>Dampens</a:t>
            </a:r>
            <a:r>
              <a:rPr lang="it-IT"/>
              <a:t> the </a:t>
            </a:r>
            <a:r>
              <a:rPr lang="it-IT" err="1"/>
              <a:t>effects</a:t>
            </a:r>
            <a:r>
              <a:rPr lang="it-IT"/>
              <a:t> of </a:t>
            </a:r>
            <a:r>
              <a:rPr lang="it-IT" err="1"/>
              <a:t>statistical</a:t>
            </a:r>
            <a:r>
              <a:rPr lang="it-IT"/>
              <a:t> </a:t>
            </a:r>
            <a:r>
              <a:rPr lang="it-IT" err="1"/>
              <a:t>heterogeneity</a:t>
            </a:r>
            <a:r>
              <a:rPr lang="it-IT"/>
              <a:t>;</a:t>
            </a:r>
          </a:p>
          <a:p>
            <a:pPr>
              <a:lnSpc>
                <a:spcPct val="114999"/>
              </a:lnSpc>
            </a:pPr>
            <a:endParaRPr lang="it-IT"/>
          </a:p>
        </p:txBody>
      </p:sp>
      <p:sp>
        <p:nvSpPr>
          <p:cNvPr id="4" name="CasellaDiTesto 3">
            <a:extLst>
              <a:ext uri="{FF2B5EF4-FFF2-40B4-BE49-F238E27FC236}">
                <a16:creationId xmlns:a16="http://schemas.microsoft.com/office/drawing/2014/main" id="{3081A314-71EC-58A3-04D3-7A978308006D}"/>
              </a:ext>
            </a:extLst>
          </p:cNvPr>
          <p:cNvSpPr txBox="1"/>
          <p:nvPr/>
        </p:nvSpPr>
        <p:spPr>
          <a:xfrm>
            <a:off x="310514" y="2371724"/>
            <a:ext cx="426529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1600" b="1"/>
              <a:t>Without server side momentum:</a:t>
            </a:r>
          </a:p>
          <a:p>
            <a:pPr algn="ctr"/>
            <a:endParaRPr lang="it-IT" sz="1600" b="1"/>
          </a:p>
          <a:p>
            <a:pPr algn="ctr"/>
            <a:endParaRPr lang="it-IT"/>
          </a:p>
          <a:p>
            <a:pPr algn="ctr"/>
            <a:r>
              <a:rPr lang="it-IT"/>
              <a:t>where</a:t>
            </a:r>
            <a:endParaRPr lang="it-IT" b="1"/>
          </a:p>
        </p:txBody>
      </p:sp>
      <p:pic>
        <p:nvPicPr>
          <p:cNvPr id="7" name="Immagine 7" descr="Immagine che contiene testo, orologio&#10;&#10;Descrizione generata automaticamente">
            <a:extLst>
              <a:ext uri="{FF2B5EF4-FFF2-40B4-BE49-F238E27FC236}">
                <a16:creationId xmlns:a16="http://schemas.microsoft.com/office/drawing/2014/main" id="{BE451AC4-2F41-A613-EDA9-2DC742B078F7}"/>
              </a:ext>
            </a:extLst>
          </p:cNvPr>
          <p:cNvPicPr>
            <a:picLocks noChangeAspect="1"/>
          </p:cNvPicPr>
          <p:nvPr/>
        </p:nvPicPr>
        <p:blipFill>
          <a:blip r:embed="rId2"/>
          <a:stretch>
            <a:fillRect/>
          </a:stretch>
        </p:blipFill>
        <p:spPr>
          <a:xfrm>
            <a:off x="1104900" y="3437950"/>
            <a:ext cx="2667000" cy="393579"/>
          </a:xfrm>
          <a:prstGeom prst="rect">
            <a:avLst/>
          </a:prstGeom>
        </p:spPr>
      </p:pic>
      <p:sp>
        <p:nvSpPr>
          <p:cNvPr id="9" name="CasellaDiTesto 8">
            <a:extLst>
              <a:ext uri="{FF2B5EF4-FFF2-40B4-BE49-F238E27FC236}">
                <a16:creationId xmlns:a16="http://schemas.microsoft.com/office/drawing/2014/main" id="{67CC3A4B-570A-EA0C-D8E8-46D8AE7DE871}"/>
              </a:ext>
            </a:extLst>
          </p:cNvPr>
          <p:cNvSpPr txBox="1"/>
          <p:nvPr/>
        </p:nvSpPr>
        <p:spPr>
          <a:xfrm>
            <a:off x="4570095" y="2367914"/>
            <a:ext cx="4259579" cy="13260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1600" b="1"/>
              <a:t>With server side momentum:</a:t>
            </a:r>
          </a:p>
          <a:p>
            <a:pPr algn="ctr"/>
            <a:endParaRPr lang="it-IT" sz="1600" b="1"/>
          </a:p>
          <a:p>
            <a:pPr algn="ctr"/>
            <a:endParaRPr lang="it-IT" sz="1600" b="1"/>
          </a:p>
          <a:p>
            <a:pPr algn="ctr"/>
            <a:endParaRPr lang="it-IT"/>
          </a:p>
          <a:p>
            <a:pPr algn="ctr">
              <a:spcBef>
                <a:spcPts val="500"/>
              </a:spcBef>
            </a:pPr>
            <a:r>
              <a:rPr lang="it-IT"/>
              <a:t>where</a:t>
            </a:r>
          </a:p>
        </p:txBody>
      </p:sp>
      <p:pic>
        <p:nvPicPr>
          <p:cNvPr id="10" name="Immagine 10">
            <a:extLst>
              <a:ext uri="{FF2B5EF4-FFF2-40B4-BE49-F238E27FC236}">
                <a16:creationId xmlns:a16="http://schemas.microsoft.com/office/drawing/2014/main" id="{B1A2C400-B0CF-657F-227D-202878E8DE7A}"/>
              </a:ext>
            </a:extLst>
          </p:cNvPr>
          <p:cNvPicPr>
            <a:picLocks noChangeAspect="1"/>
          </p:cNvPicPr>
          <p:nvPr/>
        </p:nvPicPr>
        <p:blipFill>
          <a:blip r:embed="rId3"/>
          <a:stretch>
            <a:fillRect/>
          </a:stretch>
        </p:blipFill>
        <p:spPr>
          <a:xfrm>
            <a:off x="5745480" y="2717855"/>
            <a:ext cx="1905000" cy="347870"/>
          </a:xfrm>
          <a:prstGeom prst="rect">
            <a:avLst/>
          </a:prstGeom>
        </p:spPr>
      </p:pic>
      <p:pic>
        <p:nvPicPr>
          <p:cNvPr id="11" name="Immagine 7" descr="Immagine che contiene testo, orologio&#10;&#10;Descrizione generata automaticamente">
            <a:extLst>
              <a:ext uri="{FF2B5EF4-FFF2-40B4-BE49-F238E27FC236}">
                <a16:creationId xmlns:a16="http://schemas.microsoft.com/office/drawing/2014/main" id="{31E2338A-3FAF-5E5F-7E52-FE046E1A6774}"/>
              </a:ext>
            </a:extLst>
          </p:cNvPr>
          <p:cNvPicPr>
            <a:picLocks noChangeAspect="1"/>
          </p:cNvPicPr>
          <p:nvPr/>
        </p:nvPicPr>
        <p:blipFill>
          <a:blip r:embed="rId2"/>
          <a:stretch>
            <a:fillRect/>
          </a:stretch>
        </p:blipFill>
        <p:spPr>
          <a:xfrm>
            <a:off x="5394959" y="3735129"/>
            <a:ext cx="2606040" cy="393579"/>
          </a:xfrm>
          <a:prstGeom prst="rect">
            <a:avLst/>
          </a:prstGeom>
        </p:spPr>
      </p:pic>
      <p:pic>
        <p:nvPicPr>
          <p:cNvPr id="12" name="Immagine 12" descr="Immagine che contiene logo&#10;&#10;Descrizione generata automaticamente">
            <a:extLst>
              <a:ext uri="{FF2B5EF4-FFF2-40B4-BE49-F238E27FC236}">
                <a16:creationId xmlns:a16="http://schemas.microsoft.com/office/drawing/2014/main" id="{BF27BDEA-592F-9C9E-86B9-418C4C880097}"/>
              </a:ext>
            </a:extLst>
          </p:cNvPr>
          <p:cNvPicPr>
            <a:picLocks noChangeAspect="1"/>
          </p:cNvPicPr>
          <p:nvPr/>
        </p:nvPicPr>
        <p:blipFill>
          <a:blip r:embed="rId4"/>
          <a:stretch>
            <a:fillRect/>
          </a:stretch>
        </p:blipFill>
        <p:spPr>
          <a:xfrm>
            <a:off x="1348740" y="2719461"/>
            <a:ext cx="2179320" cy="344658"/>
          </a:xfrm>
          <a:prstGeom prst="rect">
            <a:avLst/>
          </a:prstGeom>
        </p:spPr>
      </p:pic>
      <p:pic>
        <p:nvPicPr>
          <p:cNvPr id="13" name="Immagine 13" descr="Immagine che contiene logo&#10;&#10;Descrizione generata automaticamente">
            <a:extLst>
              <a:ext uri="{FF2B5EF4-FFF2-40B4-BE49-F238E27FC236}">
                <a16:creationId xmlns:a16="http://schemas.microsoft.com/office/drawing/2014/main" id="{5A99C13D-8583-2730-5603-491233736E4C}"/>
              </a:ext>
            </a:extLst>
          </p:cNvPr>
          <p:cNvPicPr>
            <a:picLocks noChangeAspect="1"/>
          </p:cNvPicPr>
          <p:nvPr/>
        </p:nvPicPr>
        <p:blipFill>
          <a:blip r:embed="rId5"/>
          <a:stretch>
            <a:fillRect/>
          </a:stretch>
        </p:blipFill>
        <p:spPr>
          <a:xfrm>
            <a:off x="5903595" y="3063240"/>
            <a:ext cx="1588770" cy="312420"/>
          </a:xfrm>
          <a:prstGeom prst="rect">
            <a:avLst/>
          </a:prstGeom>
        </p:spPr>
      </p:pic>
      <p:sp>
        <p:nvSpPr>
          <p:cNvPr id="5" name="Slide Number Placeholder 4">
            <a:extLst>
              <a:ext uri="{FF2B5EF4-FFF2-40B4-BE49-F238E27FC236}">
                <a16:creationId xmlns:a16="http://schemas.microsoft.com/office/drawing/2014/main" id="{28BEB6C2-0349-E950-2B0A-5913677D62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 smtClean="0"/>
              <a:t>30</a:t>
            </a:fld>
            <a:endParaRPr lang="it"/>
          </a:p>
        </p:txBody>
      </p:sp>
    </p:spTree>
    <p:extLst>
      <p:ext uri="{BB962C8B-B14F-4D97-AF65-F5344CB8AC3E}">
        <p14:creationId xmlns:p14="http://schemas.microsoft.com/office/powerpoint/2010/main" val="3826149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8AABA87-97C8-60EF-E1DC-A7208A851289}"/>
              </a:ext>
            </a:extLst>
          </p:cNvPr>
          <p:cNvSpPr>
            <a:spLocks noGrp="1"/>
          </p:cNvSpPr>
          <p:nvPr>
            <p:ph type="title"/>
          </p:nvPr>
        </p:nvSpPr>
        <p:spPr/>
        <p:txBody>
          <a:bodyPr>
            <a:normAutofit fontScale="90000"/>
          </a:bodyPr>
          <a:lstStyle/>
          <a:p>
            <a:r>
              <a:rPr lang="it-IT"/>
              <a:t>Server side </a:t>
            </a:r>
            <a:r>
              <a:rPr lang="it-IT" err="1"/>
              <a:t>momentum</a:t>
            </a:r>
            <a:r>
              <a:rPr lang="it-IT"/>
              <a:t> </a:t>
            </a:r>
            <a:r>
              <a:rPr lang="it-IT" err="1"/>
              <a:t>results</a:t>
            </a:r>
          </a:p>
        </p:txBody>
      </p:sp>
      <p:sp>
        <p:nvSpPr>
          <p:cNvPr id="3" name="Segnaposto testo 2">
            <a:extLst>
              <a:ext uri="{FF2B5EF4-FFF2-40B4-BE49-F238E27FC236}">
                <a16:creationId xmlns:a16="http://schemas.microsoft.com/office/drawing/2014/main" id="{AE6C9F2C-C3DF-6FA4-85BA-E33B72C16CA1}"/>
              </a:ext>
            </a:extLst>
          </p:cNvPr>
          <p:cNvSpPr>
            <a:spLocks noGrp="1"/>
          </p:cNvSpPr>
          <p:nvPr>
            <p:ph type="body" idx="1"/>
          </p:nvPr>
        </p:nvSpPr>
        <p:spPr>
          <a:xfrm>
            <a:off x="311700" y="1152475"/>
            <a:ext cx="4062900" cy="3416400"/>
          </a:xfrm>
        </p:spPr>
        <p:txBody>
          <a:bodyPr anchor="ctr"/>
          <a:lstStyle/>
          <a:p>
            <a:r>
              <a:rPr lang="it-IT" sz="1600"/>
              <a:t>β = {0.5, 0.6, 0.7, 0.9} → best choice </a:t>
            </a:r>
            <a:r>
              <a:rPr lang="it-IT" sz="1600" b="1"/>
              <a:t>β = 0.6</a:t>
            </a:r>
            <a:r>
              <a:rPr lang="it-IT" sz="1600"/>
              <a:t>;</a:t>
            </a:r>
          </a:p>
          <a:p>
            <a:pPr lvl="1"/>
            <a:endParaRPr lang="it-IT" sz="1200" b="1"/>
          </a:p>
          <a:p>
            <a:pPr>
              <a:lnSpc>
                <a:spcPct val="114999"/>
              </a:lnSpc>
            </a:pPr>
            <a:r>
              <a:rPr lang="it-IT" sz="1600"/>
              <a:t>Test accuracy improvement at the end of 1000 rounds: </a:t>
            </a:r>
            <a:r>
              <a:rPr lang="it-IT" sz="1600" b="1"/>
              <a:t>0.859</a:t>
            </a:r>
            <a:r>
              <a:rPr lang="it-IT" sz="1600"/>
              <a:t> vs 0.849 (+1%);</a:t>
            </a:r>
          </a:p>
          <a:p>
            <a:pPr lvl="1">
              <a:lnSpc>
                <a:spcPct val="114999"/>
              </a:lnSpc>
            </a:pPr>
            <a:endParaRPr lang="it-IT" sz="1200"/>
          </a:p>
          <a:p>
            <a:pPr>
              <a:lnSpc>
                <a:spcPct val="114999"/>
              </a:lnSpc>
            </a:pPr>
            <a:r>
              <a:rPr lang="it-IT" sz="1600"/>
              <a:t>Faster convergence speed: </a:t>
            </a:r>
          </a:p>
          <a:p>
            <a:pPr lvl="1">
              <a:lnSpc>
                <a:spcPct val="114999"/>
              </a:lnSpc>
            </a:pPr>
            <a:r>
              <a:rPr lang="it-IT" sz="1200"/>
              <a:t>only the </a:t>
            </a:r>
            <a:r>
              <a:rPr lang="it-IT" sz="1200" b="1"/>
              <a:t>first 100</a:t>
            </a:r>
            <a:r>
              <a:rPr lang="it-IT" sz="1200"/>
              <a:t> rounds; </a:t>
            </a:r>
          </a:p>
          <a:p>
            <a:pPr lvl="1">
              <a:lnSpc>
                <a:spcPct val="114999"/>
              </a:lnSpc>
            </a:pPr>
            <a:r>
              <a:rPr lang="it-IT" sz="1200"/>
              <a:t>accuracy on validation test computed every </a:t>
            </a:r>
            <a:r>
              <a:rPr lang="it-IT" sz="1200" b="1"/>
              <a:t>10 rounds</a:t>
            </a:r>
            <a:r>
              <a:rPr lang="it-IT" sz="1200"/>
              <a:t>;</a:t>
            </a:r>
          </a:p>
          <a:p>
            <a:pPr lvl="1">
              <a:lnSpc>
                <a:spcPct val="114999"/>
              </a:lnSpc>
            </a:pPr>
            <a:r>
              <a:rPr lang="it-IT" sz="1200"/>
              <a:t>Accuracy at the end of the first 100 rounds: </a:t>
            </a:r>
            <a:r>
              <a:rPr lang="it-IT" sz="1200" b="1"/>
              <a:t>0.807</a:t>
            </a:r>
            <a:r>
              <a:rPr lang="it-IT" sz="1200"/>
              <a:t> vs 0.755 (+5.2%)</a:t>
            </a:r>
            <a:endParaRPr lang="it-IT" sz="1200" b="1"/>
          </a:p>
        </p:txBody>
      </p:sp>
      <p:pic>
        <p:nvPicPr>
          <p:cNvPr id="4" name="Immagine 4" descr="Immagine che contiene grafico">
            <a:extLst>
              <a:ext uri="{FF2B5EF4-FFF2-40B4-BE49-F238E27FC236}">
                <a16:creationId xmlns:a16="http://schemas.microsoft.com/office/drawing/2014/main" id="{40F9A028-7BE7-F246-D1E7-20DA1065C3BC}"/>
              </a:ext>
            </a:extLst>
          </p:cNvPr>
          <p:cNvPicPr>
            <a:picLocks noChangeAspect="1"/>
          </p:cNvPicPr>
          <p:nvPr/>
        </p:nvPicPr>
        <p:blipFill>
          <a:blip r:embed="rId2"/>
          <a:stretch>
            <a:fillRect/>
          </a:stretch>
        </p:blipFill>
        <p:spPr>
          <a:xfrm>
            <a:off x="4374600" y="1551565"/>
            <a:ext cx="4457700" cy="2264121"/>
          </a:xfrm>
          <a:prstGeom prst="rect">
            <a:avLst/>
          </a:prstGeom>
        </p:spPr>
      </p:pic>
      <p:sp>
        <p:nvSpPr>
          <p:cNvPr id="5" name="Slide Number Placeholder 4">
            <a:extLst>
              <a:ext uri="{FF2B5EF4-FFF2-40B4-BE49-F238E27FC236}">
                <a16:creationId xmlns:a16="http://schemas.microsoft.com/office/drawing/2014/main" id="{8D87CFF4-1E03-BF22-19F8-C0A2E550F0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 smtClean="0"/>
              <a:t>31</a:t>
            </a:fld>
            <a:endParaRPr lang="it"/>
          </a:p>
        </p:txBody>
      </p:sp>
    </p:spTree>
    <p:extLst>
      <p:ext uri="{BB962C8B-B14F-4D97-AF65-F5344CB8AC3E}">
        <p14:creationId xmlns:p14="http://schemas.microsoft.com/office/powerpoint/2010/main" val="1144841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67"/>
          <p:cNvSpPr txBox="1">
            <a:spLocks noGrp="1"/>
          </p:cNvSpPr>
          <p:nvPr>
            <p:ph type="title"/>
          </p:nvPr>
        </p:nvSpPr>
        <p:spPr>
          <a:xfrm>
            <a:off x="311700" y="2219700"/>
            <a:ext cx="8520600" cy="7041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it" sz="5400">
                <a:solidFill>
                  <a:srgbClr val="201449"/>
                </a:solidFill>
              </a:rPr>
              <a:t>Domain Generalisation</a:t>
            </a:r>
            <a:endParaRPr/>
          </a:p>
        </p:txBody>
      </p:sp>
      <p:pic>
        <p:nvPicPr>
          <p:cNvPr id="504" name="Google Shape;504;p67"/>
          <p:cNvPicPr preferRelativeResize="0"/>
          <p:nvPr/>
        </p:nvPicPr>
        <p:blipFill rotWithShape="1">
          <a:blip r:embed="rId3">
            <a:alphaModFix/>
          </a:blip>
          <a:srcRect/>
          <a:stretch/>
        </p:blipFill>
        <p:spPr>
          <a:xfrm>
            <a:off x="127775" y="41775"/>
            <a:ext cx="2042530" cy="1148351"/>
          </a:xfrm>
          <a:prstGeom prst="rect">
            <a:avLst/>
          </a:prstGeom>
          <a:noFill/>
          <a:ln>
            <a:noFill/>
          </a:ln>
        </p:spPr>
      </p:pic>
      <p:sp>
        <p:nvSpPr>
          <p:cNvPr id="2" name="Slide Number Placeholder 1">
            <a:extLst>
              <a:ext uri="{FF2B5EF4-FFF2-40B4-BE49-F238E27FC236}">
                <a16:creationId xmlns:a16="http://schemas.microsoft.com/office/drawing/2014/main" id="{3276322E-8587-311E-5737-332AA21A18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 smtClean="0"/>
              <a:t>32</a:t>
            </a:fld>
            <a:endParaRPr lang="it"/>
          </a:p>
        </p:txBody>
      </p:sp>
    </p:spTree>
    <p:extLst>
      <p:ext uri="{BB962C8B-B14F-4D97-AF65-F5344CB8AC3E}">
        <p14:creationId xmlns:p14="http://schemas.microsoft.com/office/powerpoint/2010/main" val="9662478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939907-BB90-5589-6BA3-C774AD952574}"/>
              </a:ext>
            </a:extLst>
          </p:cNvPr>
          <p:cNvSpPr>
            <a:spLocks noGrp="1"/>
          </p:cNvSpPr>
          <p:nvPr>
            <p:ph type="title"/>
          </p:nvPr>
        </p:nvSpPr>
        <p:spPr/>
        <p:txBody>
          <a:bodyPr>
            <a:normAutofit fontScale="90000"/>
          </a:bodyPr>
          <a:lstStyle/>
          <a:p>
            <a:r>
              <a:rPr lang="it-IT"/>
              <a:t>Domain </a:t>
            </a:r>
            <a:r>
              <a:rPr lang="it-IT" err="1"/>
              <a:t>Generalisation</a:t>
            </a:r>
            <a:r>
              <a:rPr lang="it-IT"/>
              <a:t>: brief review</a:t>
            </a:r>
          </a:p>
        </p:txBody>
      </p:sp>
      <p:sp>
        <p:nvSpPr>
          <p:cNvPr id="4" name="Slide Number Placeholder 3">
            <a:extLst>
              <a:ext uri="{FF2B5EF4-FFF2-40B4-BE49-F238E27FC236}">
                <a16:creationId xmlns:a16="http://schemas.microsoft.com/office/drawing/2014/main" id="{0A0368C4-3933-F275-BEB4-373CF887EF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 smtClean="0"/>
              <a:t>33</a:t>
            </a:fld>
            <a:endParaRPr lang="it"/>
          </a:p>
        </p:txBody>
      </p:sp>
      <p:pic>
        <p:nvPicPr>
          <p:cNvPr id="5" name="Immagine 5" descr="Immagine che contiene diagramma&#10;&#10;Descrizione generata automaticamente">
            <a:extLst>
              <a:ext uri="{FF2B5EF4-FFF2-40B4-BE49-F238E27FC236}">
                <a16:creationId xmlns:a16="http://schemas.microsoft.com/office/drawing/2014/main" id="{D719A272-3CDD-7CF9-7FF9-7D823A5ECA7C}"/>
              </a:ext>
            </a:extLst>
          </p:cNvPr>
          <p:cNvPicPr>
            <a:picLocks noChangeAspect="1"/>
          </p:cNvPicPr>
          <p:nvPr/>
        </p:nvPicPr>
        <p:blipFill>
          <a:blip r:embed="rId2"/>
          <a:stretch>
            <a:fillRect/>
          </a:stretch>
        </p:blipFill>
        <p:spPr>
          <a:xfrm>
            <a:off x="4750595" y="1439488"/>
            <a:ext cx="4271962" cy="2857454"/>
          </a:xfrm>
          <a:prstGeom prst="rect">
            <a:avLst/>
          </a:prstGeom>
        </p:spPr>
      </p:pic>
      <p:sp>
        <p:nvSpPr>
          <p:cNvPr id="8" name="Segnaposto testo 7">
            <a:extLst>
              <a:ext uri="{FF2B5EF4-FFF2-40B4-BE49-F238E27FC236}">
                <a16:creationId xmlns:a16="http://schemas.microsoft.com/office/drawing/2014/main" id="{12B24E7E-EB29-2A36-2131-8D6F762D5C22}"/>
              </a:ext>
            </a:extLst>
          </p:cNvPr>
          <p:cNvSpPr>
            <a:spLocks noGrp="1"/>
          </p:cNvSpPr>
          <p:nvPr>
            <p:ph type="body" idx="1"/>
          </p:nvPr>
        </p:nvSpPr>
        <p:spPr>
          <a:xfrm>
            <a:off x="311700" y="1152475"/>
            <a:ext cx="4498670" cy="3416400"/>
          </a:xfrm>
        </p:spPr>
        <p:txBody>
          <a:bodyPr anchor="ctr">
            <a:normAutofit/>
          </a:bodyPr>
          <a:lstStyle/>
          <a:p>
            <a:r>
              <a:rPr lang="it-IT" sz="1600"/>
              <a:t>We have different X (input) distributions, yet same Y (label) distribution</a:t>
            </a:r>
          </a:p>
          <a:p>
            <a:pPr lvl="1">
              <a:lnSpc>
                <a:spcPct val="114999"/>
              </a:lnSpc>
              <a:buSzPts val="1800"/>
            </a:pPr>
            <a:endParaRPr lang="it-IT" sz="1600"/>
          </a:p>
          <a:p>
            <a:pPr>
              <a:lnSpc>
                <a:spcPct val="114999"/>
              </a:lnSpc>
            </a:pPr>
            <a:r>
              <a:rPr lang="it-IT" sz="1600"/>
              <a:t>In Domain Generalisation (DG) we never see the target distribution during training</a:t>
            </a:r>
          </a:p>
          <a:p>
            <a:pPr lvl="1">
              <a:lnSpc>
                <a:spcPct val="114999"/>
              </a:lnSpc>
            </a:pPr>
            <a:endParaRPr lang="it-IT" sz="1600"/>
          </a:p>
          <a:p>
            <a:pPr>
              <a:lnSpc>
                <a:spcPct val="114999"/>
              </a:lnSpc>
            </a:pPr>
            <a:r>
              <a:rPr lang="it-IT" sz="1600"/>
              <a:t>We want to perform well on both source and target distributions</a:t>
            </a:r>
          </a:p>
        </p:txBody>
      </p:sp>
    </p:spTree>
    <p:extLst>
      <p:ext uri="{BB962C8B-B14F-4D97-AF65-F5344CB8AC3E}">
        <p14:creationId xmlns:p14="http://schemas.microsoft.com/office/powerpoint/2010/main" val="665516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09186B-47E9-4AAB-1C33-520777CEE242}"/>
              </a:ext>
            </a:extLst>
          </p:cNvPr>
          <p:cNvSpPr>
            <a:spLocks noGrp="1"/>
          </p:cNvSpPr>
          <p:nvPr>
            <p:ph type="title"/>
          </p:nvPr>
        </p:nvSpPr>
        <p:spPr/>
        <p:txBody>
          <a:bodyPr>
            <a:normAutofit fontScale="90000"/>
          </a:bodyPr>
          <a:lstStyle/>
          <a:p>
            <a:r>
              <a:rPr lang="it-IT" err="1"/>
              <a:t>Leave</a:t>
            </a:r>
            <a:r>
              <a:rPr lang="it-IT"/>
              <a:t>-one-domain-out </a:t>
            </a:r>
            <a:r>
              <a:rPr lang="it-IT" err="1"/>
              <a:t>approach</a:t>
            </a:r>
          </a:p>
        </p:txBody>
      </p:sp>
      <p:sp>
        <p:nvSpPr>
          <p:cNvPr id="8" name="Segnaposto testo 7">
            <a:extLst>
              <a:ext uri="{FF2B5EF4-FFF2-40B4-BE49-F238E27FC236}">
                <a16:creationId xmlns:a16="http://schemas.microsoft.com/office/drawing/2014/main" id="{AE845AE3-CEE0-AAD3-1323-B81AE960CE10}"/>
              </a:ext>
            </a:extLst>
          </p:cNvPr>
          <p:cNvSpPr>
            <a:spLocks noGrp="1"/>
          </p:cNvSpPr>
          <p:nvPr>
            <p:ph type="body" idx="1"/>
          </p:nvPr>
        </p:nvSpPr>
        <p:spPr/>
        <p:txBody>
          <a:bodyPr/>
          <a:lstStyle/>
          <a:p>
            <a:pPr algn="just"/>
            <a:r>
              <a:rPr lang="it-IT" sz="1400"/>
              <a:t>Applied on </a:t>
            </a:r>
            <a:r>
              <a:rPr lang="it-IT" sz="1400" b="1" err="1"/>
              <a:t>RotatedFEMNIST</a:t>
            </a:r>
            <a:r>
              <a:rPr lang="it-IT" sz="1400"/>
              <a:t> and </a:t>
            </a:r>
            <a:r>
              <a:rPr lang="it-IT" sz="1400" b="1"/>
              <a:t>DGFEMNIST</a:t>
            </a:r>
            <a:r>
              <a:rPr lang="it-IT" sz="1400"/>
              <a:t>;</a:t>
            </a:r>
            <a:endParaRPr lang="it-IT"/>
          </a:p>
          <a:p>
            <a:pPr algn="just">
              <a:lnSpc>
                <a:spcPct val="114999"/>
              </a:lnSpc>
            </a:pPr>
            <a:r>
              <a:rPr lang="it-IT" sz="1400"/>
              <a:t>Take </a:t>
            </a:r>
            <a:r>
              <a:rPr lang="it-IT" sz="1400" b="1"/>
              <a:t>one domain out</a:t>
            </a:r>
            <a:r>
              <a:rPr lang="it-IT" sz="1400"/>
              <a:t>;</a:t>
            </a:r>
          </a:p>
          <a:p>
            <a:pPr algn="just">
              <a:lnSpc>
                <a:spcPct val="114999"/>
              </a:lnSpc>
            </a:pPr>
            <a:r>
              <a:rPr lang="it-IT" sz="1400" err="1"/>
              <a:t>Apply</a:t>
            </a:r>
            <a:r>
              <a:rPr lang="it-IT" sz="1400"/>
              <a:t> </a:t>
            </a:r>
            <a:r>
              <a:rPr lang="it-IT" sz="1400" err="1"/>
              <a:t>train</a:t>
            </a:r>
            <a:r>
              <a:rPr lang="it-IT" sz="1400"/>
              <a:t>, </a:t>
            </a:r>
            <a:r>
              <a:rPr lang="it-IT" sz="1400" err="1"/>
              <a:t>validation</a:t>
            </a:r>
            <a:r>
              <a:rPr lang="it-IT" sz="1400"/>
              <a:t> and test </a:t>
            </a:r>
            <a:r>
              <a:rPr lang="it-IT" sz="1400" err="1"/>
              <a:t>phases</a:t>
            </a:r>
            <a:r>
              <a:rPr lang="it-IT" sz="1400"/>
              <a:t> on the </a:t>
            </a:r>
            <a:r>
              <a:rPr lang="it-IT" sz="1400" err="1"/>
              <a:t>remaining</a:t>
            </a:r>
            <a:r>
              <a:rPr lang="it-IT" sz="1400"/>
              <a:t> dataset;</a:t>
            </a:r>
          </a:p>
          <a:p>
            <a:pPr algn="just">
              <a:lnSpc>
                <a:spcPct val="114999"/>
              </a:lnSpc>
            </a:pPr>
            <a:r>
              <a:rPr lang="it-IT" sz="1400" err="1"/>
              <a:t>Apply</a:t>
            </a:r>
            <a:r>
              <a:rPr lang="it-IT" sz="1400"/>
              <a:t> a </a:t>
            </a:r>
            <a:r>
              <a:rPr lang="it-IT" sz="1400" b="1"/>
              <a:t>second test</a:t>
            </a:r>
            <a:r>
              <a:rPr lang="it-IT" sz="1400"/>
              <a:t> </a:t>
            </a:r>
            <a:r>
              <a:rPr lang="it-IT" sz="1400" err="1"/>
              <a:t>phase</a:t>
            </a:r>
            <a:r>
              <a:rPr lang="it-IT" sz="1400"/>
              <a:t> on the </a:t>
            </a:r>
            <a:r>
              <a:rPr lang="it-IT" sz="1400" b="1" err="1"/>
              <a:t>leftout</a:t>
            </a:r>
            <a:r>
              <a:rPr lang="it-IT" sz="1400" b="1"/>
              <a:t> </a:t>
            </a:r>
            <a:r>
              <a:rPr lang="it-IT" sz="1400"/>
              <a:t>domain;</a:t>
            </a:r>
          </a:p>
          <a:p>
            <a:pPr lvl="1" algn="just">
              <a:lnSpc>
                <a:spcPct val="114999"/>
              </a:lnSpc>
            </a:pPr>
            <a:endParaRPr lang="it-IT" sz="1000"/>
          </a:p>
          <a:p>
            <a:pPr algn="just">
              <a:lnSpc>
                <a:spcPct val="114999"/>
              </a:lnSpc>
            </a:pPr>
            <a:r>
              <a:rPr lang="it-IT" sz="1400" b="1" err="1"/>
              <a:t>Higher</a:t>
            </a:r>
            <a:r>
              <a:rPr lang="it-IT" sz="1400" b="1"/>
              <a:t> </a:t>
            </a:r>
            <a:r>
              <a:rPr lang="it-IT" sz="1400" b="1" err="1"/>
              <a:t>accuracy</a:t>
            </a:r>
            <a:r>
              <a:rPr lang="it-IT" sz="1400" b="1"/>
              <a:t> </a:t>
            </a:r>
            <a:r>
              <a:rPr lang="it-IT" sz="1400" b="1" err="1"/>
              <a:t>when</a:t>
            </a:r>
            <a:r>
              <a:rPr lang="it-IT" sz="1400"/>
              <a:t> the domain </a:t>
            </a:r>
            <a:r>
              <a:rPr lang="it-IT" sz="1400" err="1"/>
              <a:t>is</a:t>
            </a:r>
            <a:r>
              <a:rPr lang="it-IT" sz="1400"/>
              <a:t> </a:t>
            </a:r>
            <a:r>
              <a:rPr lang="it-IT" sz="1400" b="1"/>
              <a:t>’</a:t>
            </a:r>
            <a:r>
              <a:rPr lang="it-IT" sz="1400" b="1" err="1"/>
              <a:t>similar</a:t>
            </a:r>
            <a:r>
              <a:rPr lang="it-IT" sz="1400" b="1"/>
              <a:t>’ </a:t>
            </a:r>
            <a:r>
              <a:rPr lang="it-IT" sz="1400"/>
              <a:t>to </a:t>
            </a:r>
            <a:r>
              <a:rPr lang="it-IT" sz="1400" err="1"/>
              <a:t>those</a:t>
            </a:r>
            <a:r>
              <a:rPr lang="it-IT" sz="1400"/>
              <a:t> </a:t>
            </a:r>
            <a:r>
              <a:rPr lang="it-IT" sz="1400" err="1"/>
              <a:t>used</a:t>
            </a:r>
            <a:r>
              <a:rPr lang="it-IT" sz="1400"/>
              <a:t> in the training, and </a:t>
            </a:r>
            <a:r>
              <a:rPr lang="it-IT" sz="1400" err="1"/>
              <a:t>lower</a:t>
            </a:r>
            <a:r>
              <a:rPr lang="it-IT" sz="1400"/>
              <a:t> </a:t>
            </a:r>
            <a:r>
              <a:rPr lang="it-IT" sz="1400" err="1"/>
              <a:t>ones</a:t>
            </a:r>
            <a:r>
              <a:rPr lang="it-IT" sz="1400"/>
              <a:t> </a:t>
            </a:r>
            <a:r>
              <a:rPr lang="it-IT" sz="1400" err="1"/>
              <a:t>moving</a:t>
            </a:r>
            <a:r>
              <a:rPr lang="it-IT" sz="1400"/>
              <a:t> </a:t>
            </a:r>
            <a:r>
              <a:rPr lang="it-IT" sz="1400" err="1"/>
              <a:t>away</a:t>
            </a:r>
            <a:r>
              <a:rPr lang="it-IT" sz="1400"/>
              <a:t> from the domains </a:t>
            </a:r>
            <a:r>
              <a:rPr lang="it-IT" sz="1400" err="1"/>
              <a:t>used</a:t>
            </a:r>
            <a:r>
              <a:rPr lang="it-IT" sz="1400"/>
              <a:t> in the training.</a:t>
            </a:r>
          </a:p>
        </p:txBody>
      </p:sp>
      <p:pic>
        <p:nvPicPr>
          <p:cNvPr id="9" name="Immagine 9" descr="Immagine che contiene grafico&#10;&#10;Descrizione generata automaticamente">
            <a:extLst>
              <a:ext uri="{FF2B5EF4-FFF2-40B4-BE49-F238E27FC236}">
                <a16:creationId xmlns:a16="http://schemas.microsoft.com/office/drawing/2014/main" id="{E946384F-4E5B-70B6-DA1A-CC279B025B9B}"/>
              </a:ext>
            </a:extLst>
          </p:cNvPr>
          <p:cNvPicPr>
            <a:picLocks noChangeAspect="1"/>
          </p:cNvPicPr>
          <p:nvPr/>
        </p:nvPicPr>
        <p:blipFill>
          <a:blip r:embed="rId3"/>
          <a:stretch>
            <a:fillRect/>
          </a:stretch>
        </p:blipFill>
        <p:spPr>
          <a:xfrm>
            <a:off x="2154115" y="2919087"/>
            <a:ext cx="4844560" cy="1773793"/>
          </a:xfrm>
          <a:prstGeom prst="rect">
            <a:avLst/>
          </a:prstGeom>
        </p:spPr>
      </p:pic>
      <p:sp>
        <p:nvSpPr>
          <p:cNvPr id="3" name="Slide Number Placeholder 2">
            <a:extLst>
              <a:ext uri="{FF2B5EF4-FFF2-40B4-BE49-F238E27FC236}">
                <a16:creationId xmlns:a16="http://schemas.microsoft.com/office/drawing/2014/main" id="{91B1BE24-F778-6E68-A56F-557FE7E4E6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 smtClean="0"/>
              <a:t>34</a:t>
            </a:fld>
            <a:endParaRPr lang="it"/>
          </a:p>
        </p:txBody>
      </p:sp>
    </p:spTree>
    <p:extLst>
      <p:ext uri="{BB962C8B-B14F-4D97-AF65-F5344CB8AC3E}">
        <p14:creationId xmlns:p14="http://schemas.microsoft.com/office/powerpoint/2010/main" val="401244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extLst>
    <p:ext uri="{6950BFC3-D8DA-4A85-94F7-54DA5524770B}">
      <p188:commentRel xmlns:p188="http://schemas.microsoft.com/office/powerpoint/2018/8/main" r:id="rId2"/>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67"/>
          <p:cNvSpPr txBox="1">
            <a:spLocks noGrp="1"/>
          </p:cNvSpPr>
          <p:nvPr>
            <p:ph type="title"/>
          </p:nvPr>
        </p:nvSpPr>
        <p:spPr>
          <a:xfrm>
            <a:off x="311700" y="2219700"/>
            <a:ext cx="8520600" cy="7041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it" sz="5400">
                <a:solidFill>
                  <a:srgbClr val="201449"/>
                </a:solidFill>
              </a:rPr>
              <a:t>Domain Generalisation</a:t>
            </a:r>
            <a:br>
              <a:rPr lang="it" sz="5400">
                <a:solidFill>
                  <a:srgbClr val="201449"/>
                </a:solidFill>
              </a:rPr>
            </a:br>
            <a:r>
              <a:rPr lang="it">
                <a:solidFill>
                  <a:srgbClr val="201449"/>
                </a:solidFill>
              </a:rPr>
              <a:t>FedSR</a:t>
            </a:r>
            <a:endParaRPr/>
          </a:p>
        </p:txBody>
      </p:sp>
      <p:pic>
        <p:nvPicPr>
          <p:cNvPr id="504" name="Google Shape;504;p67"/>
          <p:cNvPicPr preferRelativeResize="0"/>
          <p:nvPr/>
        </p:nvPicPr>
        <p:blipFill rotWithShape="1">
          <a:blip r:embed="rId3">
            <a:alphaModFix/>
          </a:blip>
          <a:srcRect/>
          <a:stretch/>
        </p:blipFill>
        <p:spPr>
          <a:xfrm>
            <a:off x="127775" y="41775"/>
            <a:ext cx="2042530" cy="1148351"/>
          </a:xfrm>
          <a:prstGeom prst="rect">
            <a:avLst/>
          </a:prstGeom>
          <a:noFill/>
          <a:ln>
            <a:noFill/>
          </a:ln>
        </p:spPr>
      </p:pic>
      <p:sp>
        <p:nvSpPr>
          <p:cNvPr id="2" name="Slide Number Placeholder 1">
            <a:extLst>
              <a:ext uri="{FF2B5EF4-FFF2-40B4-BE49-F238E27FC236}">
                <a16:creationId xmlns:a16="http://schemas.microsoft.com/office/drawing/2014/main" id="{3276322E-8587-311E-5737-332AA21A18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 smtClean="0"/>
              <a:t>35</a:t>
            </a:fld>
            <a:endParaRPr lang="it"/>
          </a:p>
        </p:txBody>
      </p:sp>
    </p:spTree>
    <p:extLst>
      <p:ext uri="{BB962C8B-B14F-4D97-AF65-F5344CB8AC3E}">
        <p14:creationId xmlns:p14="http://schemas.microsoft.com/office/powerpoint/2010/main" val="36629594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939907-BB90-5589-6BA3-C774AD952574}"/>
              </a:ext>
            </a:extLst>
          </p:cNvPr>
          <p:cNvSpPr>
            <a:spLocks noGrp="1"/>
          </p:cNvSpPr>
          <p:nvPr>
            <p:ph type="title"/>
          </p:nvPr>
        </p:nvSpPr>
        <p:spPr/>
        <p:txBody>
          <a:bodyPr>
            <a:normAutofit fontScale="90000"/>
          </a:bodyPr>
          <a:lstStyle/>
          <a:p>
            <a:r>
              <a:rPr lang="it-IT" err="1"/>
              <a:t>FedSR</a:t>
            </a:r>
            <a:r>
              <a:rPr lang="it-IT"/>
              <a:t>: Simple </a:t>
            </a:r>
            <a:r>
              <a:rPr lang="it-IT" err="1"/>
              <a:t>Representation</a:t>
            </a:r>
            <a:r>
              <a:rPr lang="it-IT"/>
              <a:t> for DG</a:t>
            </a:r>
          </a:p>
        </p:txBody>
      </p:sp>
      <p:sp>
        <p:nvSpPr>
          <p:cNvPr id="3" name="Segnaposto testo 2">
            <a:extLst>
              <a:ext uri="{FF2B5EF4-FFF2-40B4-BE49-F238E27FC236}">
                <a16:creationId xmlns:a16="http://schemas.microsoft.com/office/drawing/2014/main" id="{D53D3599-0C47-E1AA-4504-86B1A40A3981}"/>
              </a:ext>
            </a:extLst>
          </p:cNvPr>
          <p:cNvSpPr>
            <a:spLocks noGrp="1"/>
          </p:cNvSpPr>
          <p:nvPr>
            <p:ph type="body" idx="1"/>
          </p:nvPr>
        </p:nvSpPr>
        <p:spPr>
          <a:xfrm>
            <a:off x="3659057" y="2317740"/>
            <a:ext cx="4475568" cy="833221"/>
          </a:xfrm>
        </p:spPr>
        <p:txBody>
          <a:bodyPr>
            <a:normAutofit lnSpcReduction="10000"/>
          </a:bodyPr>
          <a:lstStyle/>
          <a:p>
            <a:pPr marL="114300" indent="0" algn="ctr">
              <a:buNone/>
            </a:pPr>
            <a:r>
              <a:rPr lang="it-IT" sz="2000">
                <a:solidFill>
                  <a:schemeClr val="tx1"/>
                </a:solidFill>
              </a:rPr>
              <a:t>Regularise the representation in order to be domain-agnostic</a:t>
            </a:r>
          </a:p>
        </p:txBody>
      </p:sp>
      <p:pic>
        <p:nvPicPr>
          <p:cNvPr id="7" name="Immagine 7" descr="Immagine che contiene diagramma&#10;&#10;Descrizione generata automaticamente">
            <a:extLst>
              <a:ext uri="{FF2B5EF4-FFF2-40B4-BE49-F238E27FC236}">
                <a16:creationId xmlns:a16="http://schemas.microsoft.com/office/drawing/2014/main" id="{AA8D0529-4E7D-A21F-01E2-4CA544A8C268}"/>
              </a:ext>
            </a:extLst>
          </p:cNvPr>
          <p:cNvPicPr>
            <a:picLocks noChangeAspect="1"/>
          </p:cNvPicPr>
          <p:nvPr/>
        </p:nvPicPr>
        <p:blipFill>
          <a:blip r:embed="rId2"/>
          <a:stretch>
            <a:fillRect/>
          </a:stretch>
        </p:blipFill>
        <p:spPr>
          <a:xfrm>
            <a:off x="580406" y="1598082"/>
            <a:ext cx="3048000" cy="2265397"/>
          </a:xfrm>
          <a:prstGeom prst="rect">
            <a:avLst/>
          </a:prstGeom>
        </p:spPr>
      </p:pic>
      <p:sp>
        <p:nvSpPr>
          <p:cNvPr id="4" name="Slide Number Placeholder 3">
            <a:extLst>
              <a:ext uri="{FF2B5EF4-FFF2-40B4-BE49-F238E27FC236}">
                <a16:creationId xmlns:a16="http://schemas.microsoft.com/office/drawing/2014/main" id="{0A0368C4-3933-F275-BEB4-373CF887EF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 smtClean="0"/>
              <a:t>36</a:t>
            </a:fld>
            <a:endParaRPr lang="it"/>
          </a:p>
        </p:txBody>
      </p:sp>
    </p:spTree>
    <p:extLst>
      <p:ext uri="{BB962C8B-B14F-4D97-AF65-F5344CB8AC3E}">
        <p14:creationId xmlns:p14="http://schemas.microsoft.com/office/powerpoint/2010/main" val="31664211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939907-BB90-5589-6BA3-C774AD952574}"/>
              </a:ext>
            </a:extLst>
          </p:cNvPr>
          <p:cNvSpPr>
            <a:spLocks noGrp="1"/>
          </p:cNvSpPr>
          <p:nvPr>
            <p:ph type="title"/>
          </p:nvPr>
        </p:nvSpPr>
        <p:spPr/>
        <p:txBody>
          <a:bodyPr>
            <a:normAutofit fontScale="90000"/>
          </a:bodyPr>
          <a:lstStyle/>
          <a:p>
            <a:r>
              <a:rPr lang="it-IT" err="1"/>
              <a:t>FedSR</a:t>
            </a:r>
            <a:r>
              <a:rPr lang="it-IT"/>
              <a:t>: Simple </a:t>
            </a:r>
            <a:r>
              <a:rPr lang="it-IT" err="1"/>
              <a:t>Representation</a:t>
            </a:r>
            <a:r>
              <a:rPr lang="it-IT"/>
              <a:t> for DG</a:t>
            </a:r>
          </a:p>
        </p:txBody>
      </p:sp>
      <p:sp>
        <p:nvSpPr>
          <p:cNvPr id="3" name="Segnaposto testo 2">
            <a:extLst>
              <a:ext uri="{FF2B5EF4-FFF2-40B4-BE49-F238E27FC236}">
                <a16:creationId xmlns:a16="http://schemas.microsoft.com/office/drawing/2014/main" id="{D53D3599-0C47-E1AA-4504-86B1A40A3981}"/>
              </a:ext>
            </a:extLst>
          </p:cNvPr>
          <p:cNvSpPr>
            <a:spLocks noGrp="1"/>
          </p:cNvSpPr>
          <p:nvPr>
            <p:ph type="body" idx="1"/>
          </p:nvPr>
        </p:nvSpPr>
        <p:spPr>
          <a:xfrm>
            <a:off x="97064" y="1340098"/>
            <a:ext cx="4144628" cy="566323"/>
          </a:xfrm>
        </p:spPr>
        <p:txBody>
          <a:bodyPr/>
          <a:lstStyle/>
          <a:p>
            <a:pPr marL="114300" indent="0" algn="ctr">
              <a:buNone/>
            </a:pPr>
            <a:r>
              <a:rPr lang="it-IT" i="1">
                <a:solidFill>
                  <a:schemeClr val="tx1"/>
                </a:solidFill>
              </a:rPr>
              <a:t>L2-norm regulariser</a:t>
            </a:r>
            <a:r>
              <a:rPr lang="it-IT">
                <a:solidFill>
                  <a:schemeClr val="tx1"/>
                </a:solidFill>
              </a:rPr>
              <a:t> </a:t>
            </a:r>
            <a:endParaRPr lang="it-IT" i="1">
              <a:solidFill>
                <a:schemeClr val="tx1"/>
              </a:solidFill>
            </a:endParaRPr>
          </a:p>
        </p:txBody>
      </p:sp>
      <p:cxnSp>
        <p:nvCxnSpPr>
          <p:cNvPr id="7" name="Straight Connector 7">
            <a:extLst>
              <a:ext uri="{FF2B5EF4-FFF2-40B4-BE49-F238E27FC236}">
                <a16:creationId xmlns:a16="http://schemas.microsoft.com/office/drawing/2014/main" id="{E454FA1F-46E7-E6ED-DBA6-F3E59D7B0AAA}"/>
              </a:ext>
            </a:extLst>
          </p:cNvPr>
          <p:cNvCxnSpPr>
            <a:cxnSpLocks/>
          </p:cNvCxnSpPr>
          <p:nvPr/>
        </p:nvCxnSpPr>
        <p:spPr>
          <a:xfrm>
            <a:off x="4572558" y="1445188"/>
            <a:ext cx="0" cy="2948848"/>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 name="Segnaposto testo 2">
            <a:extLst>
              <a:ext uri="{FF2B5EF4-FFF2-40B4-BE49-F238E27FC236}">
                <a16:creationId xmlns:a16="http://schemas.microsoft.com/office/drawing/2014/main" id="{6371ED62-FAB6-C817-9CF9-FFF9BB9DBFA2}"/>
              </a:ext>
            </a:extLst>
          </p:cNvPr>
          <p:cNvSpPr txBox="1">
            <a:spLocks/>
          </p:cNvSpPr>
          <p:nvPr/>
        </p:nvSpPr>
        <p:spPr>
          <a:xfrm>
            <a:off x="4712924" y="1370401"/>
            <a:ext cx="4018367" cy="56632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None/>
            </a:pPr>
            <a:r>
              <a:rPr lang="it-IT" i="1">
                <a:solidFill>
                  <a:schemeClr val="tx1"/>
                </a:solidFill>
              </a:rPr>
              <a:t>CMI </a:t>
            </a:r>
            <a:r>
              <a:rPr lang="it-IT" i="1" err="1">
                <a:solidFill>
                  <a:schemeClr val="tx1"/>
                </a:solidFill>
              </a:rPr>
              <a:t>regulariser</a:t>
            </a:r>
            <a:r>
              <a:rPr lang="it-IT">
                <a:solidFill>
                  <a:schemeClr val="tx1"/>
                </a:solidFill>
              </a:rPr>
              <a:t> </a:t>
            </a:r>
            <a:endParaRPr lang="it-IT" i="1">
              <a:solidFill>
                <a:schemeClr val="tx1"/>
              </a:solidFill>
            </a:endParaRPr>
          </a:p>
        </p:txBody>
      </p:sp>
      <p:pic>
        <p:nvPicPr>
          <p:cNvPr id="10" name="Immagine 11" descr="Immagine che contiene testo&#10;&#10;Descrizione generata automaticamente">
            <a:extLst>
              <a:ext uri="{FF2B5EF4-FFF2-40B4-BE49-F238E27FC236}">
                <a16:creationId xmlns:a16="http://schemas.microsoft.com/office/drawing/2014/main" id="{F4D346C0-318A-064D-6F6D-3017AC83681B}"/>
              </a:ext>
            </a:extLst>
          </p:cNvPr>
          <p:cNvPicPr>
            <a:picLocks noChangeAspect="1"/>
          </p:cNvPicPr>
          <p:nvPr/>
        </p:nvPicPr>
        <p:blipFill>
          <a:blip r:embed="rId3"/>
          <a:stretch>
            <a:fillRect/>
          </a:stretch>
        </p:blipFill>
        <p:spPr>
          <a:xfrm>
            <a:off x="555551" y="1882034"/>
            <a:ext cx="3533995" cy="528827"/>
          </a:xfrm>
          <a:prstGeom prst="rect">
            <a:avLst/>
          </a:prstGeom>
        </p:spPr>
      </p:pic>
      <p:sp>
        <p:nvSpPr>
          <p:cNvPr id="6" name="Slide Number Placeholder 5">
            <a:extLst>
              <a:ext uri="{FF2B5EF4-FFF2-40B4-BE49-F238E27FC236}">
                <a16:creationId xmlns:a16="http://schemas.microsoft.com/office/drawing/2014/main" id="{C53460AF-2634-B9C0-E2B3-9ACD9575447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 smtClean="0"/>
              <a:t>37</a:t>
            </a:fld>
            <a:endParaRPr lang="it"/>
          </a:p>
        </p:txBody>
      </p:sp>
      <p:pic>
        <p:nvPicPr>
          <p:cNvPr id="5" name="Immagine 10" descr="Immagine che contiene testo, logo&#10;&#10;Descrizione generata automaticamente">
            <a:extLst>
              <a:ext uri="{FF2B5EF4-FFF2-40B4-BE49-F238E27FC236}">
                <a16:creationId xmlns:a16="http://schemas.microsoft.com/office/drawing/2014/main" id="{5114F9D1-610B-2105-3FF1-1A16417F4A02}"/>
              </a:ext>
            </a:extLst>
          </p:cNvPr>
          <p:cNvPicPr>
            <a:picLocks noChangeAspect="1"/>
          </p:cNvPicPr>
          <p:nvPr/>
        </p:nvPicPr>
        <p:blipFill>
          <a:blip r:embed="rId4"/>
          <a:stretch>
            <a:fillRect/>
          </a:stretch>
        </p:blipFill>
        <p:spPr>
          <a:xfrm>
            <a:off x="5007935" y="1935198"/>
            <a:ext cx="3680193" cy="389272"/>
          </a:xfrm>
          <a:prstGeom prst="rect">
            <a:avLst/>
          </a:prstGeom>
        </p:spPr>
      </p:pic>
      <p:sp>
        <p:nvSpPr>
          <p:cNvPr id="12" name="CasellaDiTesto 11">
            <a:extLst>
              <a:ext uri="{FF2B5EF4-FFF2-40B4-BE49-F238E27FC236}">
                <a16:creationId xmlns:a16="http://schemas.microsoft.com/office/drawing/2014/main" id="{9A47D9D5-788C-E524-3252-177AE72A2900}"/>
              </a:ext>
            </a:extLst>
          </p:cNvPr>
          <p:cNvSpPr txBox="1"/>
          <p:nvPr/>
        </p:nvSpPr>
        <p:spPr>
          <a:xfrm>
            <a:off x="613897" y="2511511"/>
            <a:ext cx="3781375"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Two interpretations:</a:t>
            </a:r>
          </a:p>
          <a:p>
            <a:endParaRPr lang="it-IT"/>
          </a:p>
          <a:p>
            <a:pPr marL="285750" indent="-285750">
              <a:buChar char="•"/>
            </a:pPr>
            <a:r>
              <a:rPr lang="it-IT"/>
              <a:t>Penalises having many parameters</a:t>
            </a:r>
          </a:p>
          <a:p>
            <a:pPr marL="285750" indent="-285750">
              <a:buChar char="•"/>
            </a:pPr>
            <a:r>
              <a:rPr lang="it-IT"/>
              <a:t>Forces to have only essential information</a:t>
            </a:r>
          </a:p>
          <a:p>
            <a:pPr marL="285750" indent="-285750">
              <a:buChar char="•"/>
            </a:pPr>
            <a:endParaRPr lang="it-IT"/>
          </a:p>
          <a:p>
            <a:pPr marL="285750" indent="-285750">
              <a:buChar char="•"/>
            </a:pPr>
            <a:r>
              <a:rPr lang="it-IT"/>
              <a:t>Penalises being distant from the origin</a:t>
            </a:r>
          </a:p>
          <a:p>
            <a:pPr marL="285750" indent="-285750">
              <a:buChar char="•"/>
            </a:pPr>
            <a:r>
              <a:rPr lang="it-IT"/>
              <a:t>Forces to center around the origin</a:t>
            </a:r>
          </a:p>
        </p:txBody>
      </p:sp>
      <p:sp>
        <p:nvSpPr>
          <p:cNvPr id="13" name="CasellaDiTesto 12">
            <a:extLst>
              <a:ext uri="{FF2B5EF4-FFF2-40B4-BE49-F238E27FC236}">
                <a16:creationId xmlns:a16="http://schemas.microsoft.com/office/drawing/2014/main" id="{60890318-B5AA-B843-6936-A955BF6556D1}"/>
              </a:ext>
            </a:extLst>
          </p:cNvPr>
          <p:cNvSpPr txBox="1"/>
          <p:nvPr/>
        </p:nvSpPr>
        <p:spPr>
          <a:xfrm>
            <a:off x="5007935" y="2542510"/>
            <a:ext cx="368019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cs typeface="Segoe UI"/>
              </a:rPr>
              <a:t>Enforces the representation to </a:t>
            </a:r>
            <a:r>
              <a:rPr lang="it-IT" i="1">
                <a:cs typeface="Segoe UI"/>
              </a:rPr>
              <a:t>only </a:t>
            </a:r>
            <a:r>
              <a:rPr lang="it-IT">
                <a:cs typeface="Segoe UI"/>
              </a:rPr>
              <a:t>contain</a:t>
            </a:r>
            <a:r>
              <a:rPr lang="en-US">
                <a:cs typeface="Segoe UI"/>
              </a:rPr>
              <a:t>​</a:t>
            </a:r>
          </a:p>
          <a:p>
            <a:r>
              <a:rPr lang="it-IT">
                <a:cs typeface="Segoe UI"/>
              </a:rPr>
              <a:t>Information about the label to be predicted.</a:t>
            </a:r>
          </a:p>
        </p:txBody>
      </p:sp>
    </p:spTree>
    <p:extLst>
      <p:ext uri="{BB962C8B-B14F-4D97-AF65-F5344CB8AC3E}">
        <p14:creationId xmlns:p14="http://schemas.microsoft.com/office/powerpoint/2010/main" val="249652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939907-BB90-5589-6BA3-C774AD952574}"/>
              </a:ext>
            </a:extLst>
          </p:cNvPr>
          <p:cNvSpPr>
            <a:spLocks noGrp="1"/>
          </p:cNvSpPr>
          <p:nvPr>
            <p:ph type="title"/>
          </p:nvPr>
        </p:nvSpPr>
        <p:spPr/>
        <p:txBody>
          <a:bodyPr>
            <a:normAutofit fontScale="90000"/>
          </a:bodyPr>
          <a:lstStyle/>
          <a:p>
            <a:r>
              <a:rPr lang="it-IT" err="1"/>
              <a:t>FedSR</a:t>
            </a:r>
            <a:r>
              <a:rPr lang="it-IT"/>
              <a:t>: Simple </a:t>
            </a:r>
            <a:r>
              <a:rPr lang="it-IT" err="1"/>
              <a:t>Representation</a:t>
            </a:r>
            <a:r>
              <a:rPr lang="it-IT"/>
              <a:t> for DG</a:t>
            </a:r>
          </a:p>
        </p:txBody>
      </p:sp>
      <p:cxnSp>
        <p:nvCxnSpPr>
          <p:cNvPr id="7" name="Straight Connector 7">
            <a:extLst>
              <a:ext uri="{FF2B5EF4-FFF2-40B4-BE49-F238E27FC236}">
                <a16:creationId xmlns:a16="http://schemas.microsoft.com/office/drawing/2014/main" id="{E454FA1F-46E7-E6ED-DBA6-F3E59D7B0AAA}"/>
              </a:ext>
            </a:extLst>
          </p:cNvPr>
          <p:cNvCxnSpPr>
            <a:cxnSpLocks/>
          </p:cNvCxnSpPr>
          <p:nvPr/>
        </p:nvCxnSpPr>
        <p:spPr>
          <a:xfrm>
            <a:off x="4492814" y="1445188"/>
            <a:ext cx="13290" cy="1475353"/>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Segnaposto testo 6">
            <a:extLst>
              <a:ext uri="{FF2B5EF4-FFF2-40B4-BE49-F238E27FC236}">
                <a16:creationId xmlns:a16="http://schemas.microsoft.com/office/drawing/2014/main" id="{32C3C3A0-89CD-E6F7-061D-1078D429E1D0}"/>
              </a:ext>
            </a:extLst>
          </p:cNvPr>
          <p:cNvSpPr txBox="1">
            <a:spLocks/>
          </p:cNvSpPr>
          <p:nvPr/>
        </p:nvSpPr>
        <p:spPr>
          <a:xfrm>
            <a:off x="1232572" y="3223526"/>
            <a:ext cx="3121814" cy="8381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it-IT" sz="2200" err="1">
                <a:solidFill>
                  <a:schemeClr val="tx1"/>
                </a:solidFill>
              </a:rPr>
              <a:t>Regularised</a:t>
            </a:r>
            <a:r>
              <a:rPr lang="it-IT" sz="2200"/>
              <a:t> </a:t>
            </a:r>
            <a:r>
              <a:rPr lang="it-IT" sz="2200" err="1">
                <a:solidFill>
                  <a:schemeClr val="tx1"/>
                </a:solidFill>
              </a:rPr>
              <a:t>problem</a:t>
            </a:r>
            <a:r>
              <a:rPr lang="it-IT" sz="2200">
                <a:solidFill>
                  <a:schemeClr val="tx1"/>
                </a:solidFill>
              </a:rPr>
              <a:t>:</a:t>
            </a:r>
          </a:p>
        </p:txBody>
      </p:sp>
      <p:pic>
        <p:nvPicPr>
          <p:cNvPr id="5" name="Immagine 5" descr="Immagine che contiene grafico&#10;&#10;Descrizione generata automaticamente">
            <a:extLst>
              <a:ext uri="{FF2B5EF4-FFF2-40B4-BE49-F238E27FC236}">
                <a16:creationId xmlns:a16="http://schemas.microsoft.com/office/drawing/2014/main" id="{03BF7C60-39AD-7E90-B6C5-16FE421A8C05}"/>
              </a:ext>
            </a:extLst>
          </p:cNvPr>
          <p:cNvPicPr>
            <a:picLocks noChangeAspect="1"/>
          </p:cNvPicPr>
          <p:nvPr/>
        </p:nvPicPr>
        <p:blipFill>
          <a:blip r:embed="rId2"/>
          <a:stretch>
            <a:fillRect/>
          </a:stretch>
        </p:blipFill>
        <p:spPr>
          <a:xfrm>
            <a:off x="4177266" y="3164401"/>
            <a:ext cx="4025752" cy="701977"/>
          </a:xfrm>
          <a:prstGeom prst="rect">
            <a:avLst/>
          </a:prstGeom>
        </p:spPr>
      </p:pic>
      <p:sp>
        <p:nvSpPr>
          <p:cNvPr id="12" name="Slide Number Placeholder 11">
            <a:extLst>
              <a:ext uri="{FF2B5EF4-FFF2-40B4-BE49-F238E27FC236}">
                <a16:creationId xmlns:a16="http://schemas.microsoft.com/office/drawing/2014/main" id="{2FEEB5E2-CB04-EF02-4468-0D83AD1508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 smtClean="0"/>
              <a:t>38</a:t>
            </a:fld>
            <a:endParaRPr lang="it"/>
          </a:p>
        </p:txBody>
      </p:sp>
      <p:sp>
        <p:nvSpPr>
          <p:cNvPr id="22" name="Segnaposto testo 2">
            <a:extLst>
              <a:ext uri="{FF2B5EF4-FFF2-40B4-BE49-F238E27FC236}">
                <a16:creationId xmlns:a16="http://schemas.microsoft.com/office/drawing/2014/main" id="{F90B2E6E-1142-9FED-996C-70D3AF22D2F4}"/>
              </a:ext>
            </a:extLst>
          </p:cNvPr>
          <p:cNvSpPr>
            <a:spLocks noGrp="1"/>
          </p:cNvSpPr>
          <p:nvPr>
            <p:ph type="body" idx="1"/>
          </p:nvPr>
        </p:nvSpPr>
        <p:spPr>
          <a:xfrm>
            <a:off x="97064" y="1340098"/>
            <a:ext cx="4144628" cy="566323"/>
          </a:xfrm>
        </p:spPr>
        <p:txBody>
          <a:bodyPr/>
          <a:lstStyle/>
          <a:p>
            <a:pPr algn="ctr">
              <a:lnSpc>
                <a:spcPct val="114999"/>
              </a:lnSpc>
              <a:buNone/>
            </a:pPr>
            <a:r>
              <a:rPr lang="it-IT" i="1">
                <a:solidFill>
                  <a:schemeClr val="tx1"/>
                </a:solidFill>
              </a:rPr>
              <a:t>L2-norm </a:t>
            </a:r>
            <a:r>
              <a:rPr lang="it-IT" i="1" err="1">
                <a:solidFill>
                  <a:schemeClr val="tx1"/>
                </a:solidFill>
              </a:rPr>
              <a:t>regulariser</a:t>
            </a:r>
            <a:r>
              <a:rPr lang="it-IT">
                <a:solidFill>
                  <a:schemeClr val="tx1"/>
                </a:solidFill>
              </a:rPr>
              <a:t> </a:t>
            </a:r>
          </a:p>
          <a:p>
            <a:pPr marL="114300" indent="0" algn="ctr">
              <a:lnSpc>
                <a:spcPct val="114999"/>
              </a:lnSpc>
              <a:buNone/>
            </a:pPr>
            <a:endParaRPr lang="it-IT">
              <a:solidFill>
                <a:schemeClr val="tx1"/>
              </a:solidFill>
            </a:endParaRPr>
          </a:p>
        </p:txBody>
      </p:sp>
      <p:sp>
        <p:nvSpPr>
          <p:cNvPr id="24" name="Segnaposto testo 2">
            <a:extLst>
              <a:ext uri="{FF2B5EF4-FFF2-40B4-BE49-F238E27FC236}">
                <a16:creationId xmlns:a16="http://schemas.microsoft.com/office/drawing/2014/main" id="{D72CED48-0E14-B2C6-F977-C6674E66829E}"/>
              </a:ext>
            </a:extLst>
          </p:cNvPr>
          <p:cNvSpPr txBox="1">
            <a:spLocks/>
          </p:cNvSpPr>
          <p:nvPr/>
        </p:nvSpPr>
        <p:spPr>
          <a:xfrm>
            <a:off x="4712924" y="1370401"/>
            <a:ext cx="4018367" cy="56632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None/>
            </a:pPr>
            <a:r>
              <a:rPr lang="it-IT" i="1">
                <a:solidFill>
                  <a:schemeClr val="tx1"/>
                </a:solidFill>
              </a:rPr>
              <a:t>CMI </a:t>
            </a:r>
            <a:r>
              <a:rPr lang="it-IT" i="1" err="1">
                <a:solidFill>
                  <a:schemeClr val="tx1"/>
                </a:solidFill>
              </a:rPr>
              <a:t>regulariser</a:t>
            </a:r>
            <a:r>
              <a:rPr lang="it-IT">
                <a:solidFill>
                  <a:schemeClr val="tx1"/>
                </a:solidFill>
              </a:rPr>
              <a:t> </a:t>
            </a:r>
            <a:endParaRPr lang="it-IT" i="1">
              <a:solidFill>
                <a:schemeClr val="tx1"/>
              </a:solidFill>
            </a:endParaRPr>
          </a:p>
        </p:txBody>
      </p:sp>
      <p:pic>
        <p:nvPicPr>
          <p:cNvPr id="26" name="Immagine 11" descr="Immagine che contiene testo&#10;&#10;Descrizione generata automaticamente">
            <a:extLst>
              <a:ext uri="{FF2B5EF4-FFF2-40B4-BE49-F238E27FC236}">
                <a16:creationId xmlns:a16="http://schemas.microsoft.com/office/drawing/2014/main" id="{9D893D9B-5550-2226-E7B0-234E7979B54B}"/>
              </a:ext>
            </a:extLst>
          </p:cNvPr>
          <p:cNvPicPr>
            <a:picLocks noChangeAspect="1"/>
          </p:cNvPicPr>
          <p:nvPr/>
        </p:nvPicPr>
        <p:blipFill>
          <a:blip r:embed="rId3"/>
          <a:stretch>
            <a:fillRect/>
          </a:stretch>
        </p:blipFill>
        <p:spPr>
          <a:xfrm>
            <a:off x="555551" y="1882034"/>
            <a:ext cx="3533995" cy="528827"/>
          </a:xfrm>
          <a:prstGeom prst="rect">
            <a:avLst/>
          </a:prstGeom>
        </p:spPr>
      </p:pic>
      <p:pic>
        <p:nvPicPr>
          <p:cNvPr id="28" name="Immagine 10" descr="Immagine che contiene testo, logo&#10;&#10;Descrizione generata automaticamente">
            <a:extLst>
              <a:ext uri="{FF2B5EF4-FFF2-40B4-BE49-F238E27FC236}">
                <a16:creationId xmlns:a16="http://schemas.microsoft.com/office/drawing/2014/main" id="{8EB057EE-D6F4-4A36-5B57-781E8E5B13F6}"/>
              </a:ext>
            </a:extLst>
          </p:cNvPr>
          <p:cNvPicPr>
            <a:picLocks noChangeAspect="1"/>
          </p:cNvPicPr>
          <p:nvPr/>
        </p:nvPicPr>
        <p:blipFill>
          <a:blip r:embed="rId4"/>
          <a:stretch>
            <a:fillRect/>
          </a:stretch>
        </p:blipFill>
        <p:spPr>
          <a:xfrm>
            <a:off x="5007935" y="1935198"/>
            <a:ext cx="3680193" cy="389272"/>
          </a:xfrm>
          <a:prstGeom prst="rect">
            <a:avLst/>
          </a:prstGeom>
        </p:spPr>
      </p:pic>
    </p:spTree>
    <p:extLst>
      <p:ext uri="{BB962C8B-B14F-4D97-AF65-F5344CB8AC3E}">
        <p14:creationId xmlns:p14="http://schemas.microsoft.com/office/powerpoint/2010/main" val="41265215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67"/>
          <p:cNvSpPr txBox="1">
            <a:spLocks noGrp="1"/>
          </p:cNvSpPr>
          <p:nvPr>
            <p:ph type="title"/>
          </p:nvPr>
        </p:nvSpPr>
        <p:spPr>
          <a:xfrm>
            <a:off x="311700" y="2219700"/>
            <a:ext cx="8520600" cy="7041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it" sz="5400">
                <a:solidFill>
                  <a:srgbClr val="201449"/>
                </a:solidFill>
              </a:rPr>
              <a:t>Domain Generalisation</a:t>
            </a:r>
            <a:br>
              <a:rPr lang="it" sz="5400">
                <a:solidFill>
                  <a:srgbClr val="201449"/>
                </a:solidFill>
              </a:rPr>
            </a:br>
            <a:r>
              <a:rPr lang="it">
                <a:solidFill>
                  <a:srgbClr val="201449"/>
                </a:solidFill>
              </a:rPr>
              <a:t>FedDANN</a:t>
            </a:r>
            <a:endParaRPr/>
          </a:p>
        </p:txBody>
      </p:sp>
      <p:pic>
        <p:nvPicPr>
          <p:cNvPr id="504" name="Google Shape;504;p67"/>
          <p:cNvPicPr preferRelativeResize="0"/>
          <p:nvPr/>
        </p:nvPicPr>
        <p:blipFill rotWithShape="1">
          <a:blip r:embed="rId3">
            <a:alphaModFix/>
          </a:blip>
          <a:srcRect/>
          <a:stretch/>
        </p:blipFill>
        <p:spPr>
          <a:xfrm>
            <a:off x="127775" y="41775"/>
            <a:ext cx="2042530" cy="1148351"/>
          </a:xfrm>
          <a:prstGeom prst="rect">
            <a:avLst/>
          </a:prstGeom>
          <a:noFill/>
          <a:ln>
            <a:noFill/>
          </a:ln>
        </p:spPr>
      </p:pic>
      <p:sp>
        <p:nvSpPr>
          <p:cNvPr id="2" name="Slide Number Placeholder 1">
            <a:extLst>
              <a:ext uri="{FF2B5EF4-FFF2-40B4-BE49-F238E27FC236}">
                <a16:creationId xmlns:a16="http://schemas.microsoft.com/office/drawing/2014/main" id="{3276322E-8587-311E-5737-332AA21A18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 smtClean="0"/>
              <a:t>39</a:t>
            </a:fld>
            <a:endParaRPr lang="it"/>
          </a:p>
        </p:txBody>
      </p:sp>
    </p:spTree>
    <p:extLst>
      <p:ext uri="{BB962C8B-B14F-4D97-AF65-F5344CB8AC3E}">
        <p14:creationId xmlns:p14="http://schemas.microsoft.com/office/powerpoint/2010/main" val="789959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t"/>
              <a:t>Federated Learning – Why?</a:t>
            </a:r>
            <a:endParaRPr/>
          </a:p>
        </p:txBody>
      </p:sp>
      <p:sp>
        <p:nvSpPr>
          <p:cNvPr id="109" name="Google Shape;109;p26"/>
          <p:cNvSpPr txBox="1">
            <a:spLocks noGrp="1"/>
          </p:cNvSpPr>
          <p:nvPr>
            <p:ph type="body" idx="1"/>
          </p:nvPr>
        </p:nvSpPr>
        <p:spPr>
          <a:xfrm>
            <a:off x="311700" y="1152475"/>
            <a:ext cx="4327207" cy="3416400"/>
          </a:xfrm>
          <a:prstGeom prst="rect">
            <a:avLst/>
          </a:prstGeom>
        </p:spPr>
        <p:txBody>
          <a:bodyPr spcFirstLastPara="1" wrap="square" lIns="91425" tIns="91425" rIns="91425" bIns="91425" anchor="ctr" anchorCtr="0">
            <a:normAutofit/>
          </a:bodyPr>
          <a:lstStyle/>
          <a:p>
            <a:pPr marL="0" indent="0" algn="ctr">
              <a:lnSpc>
                <a:spcPct val="114999"/>
              </a:lnSpc>
              <a:buNone/>
            </a:pPr>
            <a:r>
              <a:rPr lang="it-IT"/>
              <a:t>Data is often generated by billions of edge devices: Mobile Phones, IoT sensors, Hospitals or medical devices, Vehicles...</a:t>
            </a:r>
          </a:p>
          <a:p>
            <a:pPr marL="0" indent="0" algn="ctr">
              <a:lnSpc>
                <a:spcPct val="114999"/>
              </a:lnSpc>
              <a:buNone/>
            </a:pPr>
            <a:endParaRPr lang="it-IT"/>
          </a:p>
          <a:p>
            <a:pPr marL="0" indent="0" algn="ctr">
              <a:lnSpc>
                <a:spcPct val="114999"/>
              </a:lnSpc>
              <a:buNone/>
            </a:pPr>
            <a:r>
              <a:rPr lang="it-IT"/>
              <a:t>But usually all these data are inaccessible due to privacy concern and because it’s impossible to transfer them all to a centralised server.  </a:t>
            </a:r>
          </a:p>
        </p:txBody>
      </p:sp>
      <p:sp>
        <p:nvSpPr>
          <p:cNvPr id="2" name="Slide Number Placeholder 1">
            <a:extLst>
              <a:ext uri="{FF2B5EF4-FFF2-40B4-BE49-F238E27FC236}">
                <a16:creationId xmlns:a16="http://schemas.microsoft.com/office/drawing/2014/main" id="{71069FAE-C463-CB39-6724-4FB6972D5B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 smtClean="0"/>
              <a:t>4</a:t>
            </a:fld>
            <a:endParaRPr lang="it"/>
          </a:p>
        </p:txBody>
      </p:sp>
      <p:pic>
        <p:nvPicPr>
          <p:cNvPr id="5" name="Picture 4" descr="A hand holding a phone&#10;&#10;Description automatically generated with low confidence">
            <a:extLst>
              <a:ext uri="{FF2B5EF4-FFF2-40B4-BE49-F238E27FC236}">
                <a16:creationId xmlns:a16="http://schemas.microsoft.com/office/drawing/2014/main" id="{F31E5BA5-0138-44F5-724A-DF652901D98D}"/>
              </a:ext>
            </a:extLst>
          </p:cNvPr>
          <p:cNvPicPr>
            <a:picLocks noChangeAspect="1"/>
          </p:cNvPicPr>
          <p:nvPr/>
        </p:nvPicPr>
        <p:blipFill>
          <a:blip r:embed="rId3"/>
          <a:stretch>
            <a:fillRect/>
          </a:stretch>
        </p:blipFill>
        <p:spPr>
          <a:xfrm>
            <a:off x="4967009" y="1917497"/>
            <a:ext cx="3865291" cy="1886355"/>
          </a:xfrm>
          <a:prstGeom prst="rect">
            <a:avLst/>
          </a:prstGeom>
        </p:spPr>
      </p:pic>
      <p:sp>
        <p:nvSpPr>
          <p:cNvPr id="6" name="TextBox 5">
            <a:extLst>
              <a:ext uri="{FF2B5EF4-FFF2-40B4-BE49-F238E27FC236}">
                <a16:creationId xmlns:a16="http://schemas.microsoft.com/office/drawing/2014/main" id="{B8BD38FE-8B09-897F-A4BC-9988B9ECB11B}"/>
              </a:ext>
            </a:extLst>
          </p:cNvPr>
          <p:cNvSpPr txBox="1"/>
          <p:nvPr/>
        </p:nvSpPr>
        <p:spPr>
          <a:xfrm>
            <a:off x="341703" y="2248584"/>
            <a:ext cx="8460593" cy="646331"/>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rtlCol="0">
            <a:spAutoFit/>
          </a:bodyPr>
          <a:lstStyle/>
          <a:p>
            <a:pPr algn="ctr"/>
            <a:r>
              <a:rPr lang="it-IT" sz="3600"/>
              <a:t>Necessity to learn from data at the edge! </a:t>
            </a:r>
          </a:p>
        </p:txBody>
      </p:sp>
    </p:spTree>
    <p:extLst>
      <p:ext uri="{BB962C8B-B14F-4D97-AF65-F5344CB8AC3E}">
        <p14:creationId xmlns:p14="http://schemas.microsoft.com/office/powerpoint/2010/main" val="3598276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939907-BB90-5589-6BA3-C774AD952574}"/>
              </a:ext>
            </a:extLst>
          </p:cNvPr>
          <p:cNvSpPr>
            <a:spLocks noGrp="1"/>
          </p:cNvSpPr>
          <p:nvPr>
            <p:ph type="title"/>
          </p:nvPr>
        </p:nvSpPr>
        <p:spPr/>
        <p:txBody>
          <a:bodyPr>
            <a:normAutofit fontScale="90000"/>
          </a:bodyPr>
          <a:lstStyle/>
          <a:p>
            <a:r>
              <a:rPr lang="it-IT" err="1"/>
              <a:t>FedDANN</a:t>
            </a:r>
            <a:r>
              <a:rPr lang="it-IT"/>
              <a:t>: Idea</a:t>
            </a:r>
            <a:endParaRPr lang="it-IT" err="1"/>
          </a:p>
        </p:txBody>
      </p:sp>
      <p:sp>
        <p:nvSpPr>
          <p:cNvPr id="5" name="Segnaposto testo 4">
            <a:extLst>
              <a:ext uri="{FF2B5EF4-FFF2-40B4-BE49-F238E27FC236}">
                <a16:creationId xmlns:a16="http://schemas.microsoft.com/office/drawing/2014/main" id="{7B6F6DF7-6B4C-BC82-C4A8-E7D7C9B5C69A}"/>
              </a:ext>
            </a:extLst>
          </p:cNvPr>
          <p:cNvSpPr>
            <a:spLocks noGrp="1"/>
          </p:cNvSpPr>
          <p:nvPr>
            <p:ph type="body" idx="1"/>
          </p:nvPr>
        </p:nvSpPr>
        <p:spPr>
          <a:xfrm>
            <a:off x="311700" y="1152475"/>
            <a:ext cx="8520600" cy="1153260"/>
          </a:xfrm>
        </p:spPr>
        <p:txBody>
          <a:bodyPr/>
          <a:lstStyle/>
          <a:p>
            <a:pPr marL="571500" indent="-571500">
              <a:buNone/>
            </a:pPr>
            <a:r>
              <a:rPr lang="it-IT" i="1">
                <a:solidFill>
                  <a:schemeClr val="tx1"/>
                </a:solidFill>
              </a:rPr>
              <a:t>Build a </a:t>
            </a:r>
            <a:r>
              <a:rPr lang="it-IT" i="1" err="1">
                <a:solidFill>
                  <a:schemeClr val="tx1"/>
                </a:solidFill>
              </a:rPr>
              <a:t>representation</a:t>
            </a:r>
            <a:r>
              <a:rPr lang="it-IT" i="1">
                <a:solidFill>
                  <a:schemeClr val="tx1"/>
                </a:solidFill>
              </a:rPr>
              <a:t> </a:t>
            </a:r>
            <a:r>
              <a:rPr lang="it-IT" i="1" err="1">
                <a:solidFill>
                  <a:schemeClr val="tx1"/>
                </a:solidFill>
              </a:rPr>
              <a:t>that</a:t>
            </a:r>
            <a:r>
              <a:rPr lang="it-IT" i="1">
                <a:solidFill>
                  <a:schemeClr val="tx1"/>
                </a:solidFill>
              </a:rPr>
              <a:t>:</a:t>
            </a:r>
          </a:p>
          <a:p>
            <a:pPr marL="571500" indent="-571500">
              <a:lnSpc>
                <a:spcPct val="114999"/>
              </a:lnSpc>
            </a:pPr>
            <a:r>
              <a:rPr lang="it-IT" err="1">
                <a:solidFill>
                  <a:schemeClr val="tx1"/>
                </a:solidFill>
              </a:rPr>
              <a:t>Contains</a:t>
            </a:r>
            <a:r>
              <a:rPr lang="it-IT">
                <a:solidFill>
                  <a:schemeClr val="tx1"/>
                </a:solidFill>
              </a:rPr>
              <a:t> label information</a:t>
            </a:r>
            <a:endParaRPr lang="it-IT" i="1">
              <a:solidFill>
                <a:schemeClr val="tx1"/>
              </a:solidFill>
            </a:endParaRPr>
          </a:p>
          <a:p>
            <a:pPr marL="571500" indent="-571500">
              <a:lnSpc>
                <a:spcPct val="114999"/>
              </a:lnSpc>
            </a:pPr>
            <a:r>
              <a:rPr lang="it-IT">
                <a:solidFill>
                  <a:schemeClr val="tx1"/>
                </a:solidFill>
              </a:rPr>
              <a:t>Domain-</a:t>
            </a:r>
            <a:r>
              <a:rPr lang="it-IT" err="1">
                <a:solidFill>
                  <a:schemeClr val="tx1"/>
                </a:solidFill>
              </a:rPr>
              <a:t>invariant</a:t>
            </a:r>
            <a:endParaRPr lang="it-IT">
              <a:solidFill>
                <a:schemeClr val="tx1"/>
              </a:solidFill>
            </a:endParaRPr>
          </a:p>
        </p:txBody>
      </p:sp>
      <p:sp>
        <p:nvSpPr>
          <p:cNvPr id="4" name="Segnaposto testo 4">
            <a:extLst>
              <a:ext uri="{FF2B5EF4-FFF2-40B4-BE49-F238E27FC236}">
                <a16:creationId xmlns:a16="http://schemas.microsoft.com/office/drawing/2014/main" id="{77431E75-A726-33E3-5DC9-4DDF59236C33}"/>
              </a:ext>
            </a:extLst>
          </p:cNvPr>
          <p:cNvSpPr txBox="1">
            <a:spLocks/>
          </p:cNvSpPr>
          <p:nvPr/>
        </p:nvSpPr>
        <p:spPr>
          <a:xfrm>
            <a:off x="311700" y="2402155"/>
            <a:ext cx="8520600" cy="68082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571500" indent="-571500">
              <a:buFont typeface="Arial"/>
              <a:buNone/>
            </a:pPr>
            <a:r>
              <a:rPr lang="it-IT" i="1">
                <a:solidFill>
                  <a:schemeClr val="tx1"/>
                </a:solidFill>
              </a:rPr>
              <a:t>How ?</a:t>
            </a:r>
            <a:r>
              <a:rPr lang="it-IT">
                <a:solidFill>
                  <a:schemeClr val="tx1"/>
                </a:solidFill>
              </a:rPr>
              <a:t> </a:t>
            </a:r>
            <a:r>
              <a:rPr lang="it-IT" sz="1400">
                <a:solidFill>
                  <a:schemeClr val="tx1"/>
                </a:solidFill>
              </a:rPr>
              <a:t>→</a:t>
            </a:r>
            <a:r>
              <a:rPr lang="it-IT" sz="1200">
                <a:solidFill>
                  <a:schemeClr val="tx1"/>
                </a:solidFill>
              </a:rPr>
              <a:t>  </a:t>
            </a:r>
            <a:r>
              <a:rPr lang="it-IT">
                <a:solidFill>
                  <a:schemeClr val="tx1"/>
                </a:solidFill>
              </a:rPr>
              <a:t>Apply the DANN architecture to the federated problem.</a:t>
            </a:r>
          </a:p>
        </p:txBody>
      </p:sp>
      <p:sp>
        <p:nvSpPr>
          <p:cNvPr id="6" name="CasellaDiTesto 5">
            <a:extLst>
              <a:ext uri="{FF2B5EF4-FFF2-40B4-BE49-F238E27FC236}">
                <a16:creationId xmlns:a16="http://schemas.microsoft.com/office/drawing/2014/main" id="{B6E75BB7-AA39-3788-9D1F-4E647B2EAFB3}"/>
              </a:ext>
            </a:extLst>
          </p:cNvPr>
          <p:cNvSpPr txBox="1"/>
          <p:nvPr/>
        </p:nvSpPr>
        <p:spPr>
          <a:xfrm>
            <a:off x="312420" y="3089910"/>
            <a:ext cx="816102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800">
                <a:cs typeface="Segoe UI"/>
              </a:rPr>
              <a:t>                 DANN doesn't need to share information across clients</a:t>
            </a:r>
            <a:r>
              <a:rPr lang="en-US" sz="1800">
                <a:cs typeface="Segoe UI"/>
              </a:rPr>
              <a:t>​</a:t>
            </a:r>
            <a:endParaRPr lang="it-IT"/>
          </a:p>
          <a:p>
            <a:r>
              <a:rPr lang="it-IT" sz="1800" i="1">
                <a:cs typeface="Segoe UI"/>
              </a:rPr>
              <a:t>Why ?</a:t>
            </a:r>
            <a:r>
              <a:rPr lang="it-IT" sz="1800">
                <a:cs typeface="Segoe UI"/>
              </a:rPr>
              <a:t> </a:t>
            </a:r>
            <a:r>
              <a:rPr lang="it-IT">
                <a:cs typeface="Segoe UI"/>
              </a:rPr>
              <a:t>→    </a:t>
            </a:r>
            <a:r>
              <a:rPr lang="it-IT" sz="1800">
                <a:cs typeface="Segoe UI"/>
              </a:rPr>
              <a:t>Simple, yet effective​.</a:t>
            </a:r>
          </a:p>
          <a:p>
            <a:r>
              <a:rPr lang="it-IT" sz="1800">
                <a:cs typeface="Segoe UI"/>
              </a:rPr>
              <a:t>                 Proven to work in both DA and DG</a:t>
            </a:r>
            <a:r>
              <a:rPr lang="en-US" sz="1800">
                <a:cs typeface="Segoe UI"/>
              </a:rPr>
              <a:t>​.</a:t>
            </a:r>
          </a:p>
        </p:txBody>
      </p:sp>
      <p:sp>
        <p:nvSpPr>
          <p:cNvPr id="3" name="Slide Number Placeholder 2">
            <a:extLst>
              <a:ext uri="{FF2B5EF4-FFF2-40B4-BE49-F238E27FC236}">
                <a16:creationId xmlns:a16="http://schemas.microsoft.com/office/drawing/2014/main" id="{B76131DB-D439-3742-E924-43B1B9DBF8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 smtClean="0"/>
              <a:t>40</a:t>
            </a:fld>
            <a:endParaRPr lang="it"/>
          </a:p>
        </p:txBody>
      </p:sp>
    </p:spTree>
    <p:extLst>
      <p:ext uri="{BB962C8B-B14F-4D97-AF65-F5344CB8AC3E}">
        <p14:creationId xmlns:p14="http://schemas.microsoft.com/office/powerpoint/2010/main" val="1083138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939907-BB90-5589-6BA3-C774AD952574}"/>
              </a:ext>
            </a:extLst>
          </p:cNvPr>
          <p:cNvSpPr>
            <a:spLocks noGrp="1"/>
          </p:cNvSpPr>
          <p:nvPr>
            <p:ph type="title"/>
          </p:nvPr>
        </p:nvSpPr>
        <p:spPr/>
        <p:txBody>
          <a:bodyPr>
            <a:normAutofit fontScale="90000"/>
          </a:bodyPr>
          <a:lstStyle/>
          <a:p>
            <a:r>
              <a:rPr lang="it-IT"/>
              <a:t>DANN: Domain </a:t>
            </a:r>
            <a:r>
              <a:rPr lang="it-IT" err="1"/>
              <a:t>adversarial</a:t>
            </a:r>
            <a:r>
              <a:rPr lang="it-IT"/>
              <a:t> </a:t>
            </a:r>
            <a:r>
              <a:rPr lang="it-IT" err="1"/>
              <a:t>regularisation</a:t>
            </a:r>
          </a:p>
          <a:p>
            <a:endParaRPr lang="it-IT"/>
          </a:p>
        </p:txBody>
      </p:sp>
      <p:pic>
        <p:nvPicPr>
          <p:cNvPr id="3" name="Immagine 3" descr="Immagine che contiene diagramma&#10;&#10;Descrizione generata automaticamente">
            <a:extLst>
              <a:ext uri="{FF2B5EF4-FFF2-40B4-BE49-F238E27FC236}">
                <a16:creationId xmlns:a16="http://schemas.microsoft.com/office/drawing/2014/main" id="{98528E7C-B773-BFFD-74A4-1122B73AA0A4}"/>
              </a:ext>
            </a:extLst>
          </p:cNvPr>
          <p:cNvPicPr>
            <a:picLocks noChangeAspect="1"/>
          </p:cNvPicPr>
          <p:nvPr/>
        </p:nvPicPr>
        <p:blipFill>
          <a:blip r:embed="rId2"/>
          <a:stretch>
            <a:fillRect/>
          </a:stretch>
        </p:blipFill>
        <p:spPr>
          <a:xfrm>
            <a:off x="4322311" y="1666390"/>
            <a:ext cx="4590608" cy="1909249"/>
          </a:xfrm>
          <a:prstGeom prst="rect">
            <a:avLst/>
          </a:prstGeom>
        </p:spPr>
      </p:pic>
      <p:sp>
        <p:nvSpPr>
          <p:cNvPr id="4" name="CasellaDiTesto 3">
            <a:extLst>
              <a:ext uri="{FF2B5EF4-FFF2-40B4-BE49-F238E27FC236}">
                <a16:creationId xmlns:a16="http://schemas.microsoft.com/office/drawing/2014/main" id="{EB30F1E3-69E7-F086-9667-AF253AAC6337}"/>
              </a:ext>
            </a:extLst>
          </p:cNvPr>
          <p:cNvSpPr txBox="1"/>
          <p:nvPr/>
        </p:nvSpPr>
        <p:spPr>
          <a:xfrm>
            <a:off x="451884" y="1229389"/>
            <a:ext cx="3814429" cy="15081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600"/>
              <a:t>In practice:</a:t>
            </a:r>
          </a:p>
          <a:p>
            <a:endParaRPr lang="it-IT" sz="1600"/>
          </a:p>
          <a:p>
            <a:pPr marL="285750" indent="-285750">
              <a:buChar char="•"/>
            </a:pPr>
            <a:r>
              <a:rPr lang="it-IT" sz="1600"/>
              <a:t>Second branch for domain classification,</a:t>
            </a:r>
          </a:p>
          <a:p>
            <a:pPr marL="285750" lvl="1" indent="-285750">
              <a:buChar char="•"/>
            </a:pPr>
            <a:endParaRPr lang="it-IT" sz="1600"/>
          </a:p>
          <a:p>
            <a:endParaRPr lang="it-IT" sz="1200"/>
          </a:p>
        </p:txBody>
      </p:sp>
      <p:sp>
        <p:nvSpPr>
          <p:cNvPr id="5" name="CasellaDiTesto 4">
            <a:extLst>
              <a:ext uri="{FF2B5EF4-FFF2-40B4-BE49-F238E27FC236}">
                <a16:creationId xmlns:a16="http://schemas.microsoft.com/office/drawing/2014/main" id="{EF506D72-AD25-075E-719E-F1C4078405D9}"/>
              </a:ext>
            </a:extLst>
          </p:cNvPr>
          <p:cNvSpPr txBox="1"/>
          <p:nvPr/>
        </p:nvSpPr>
        <p:spPr>
          <a:xfrm>
            <a:off x="449580" y="3173730"/>
            <a:ext cx="37566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lvl="1" indent="-285750">
              <a:buChar char="•"/>
            </a:pPr>
            <a:r>
              <a:rPr lang="it-IT" sz="1600"/>
              <a:t>'Punish' the correctness of the domain classifier as it shows domain information in the features.</a:t>
            </a:r>
            <a:r>
              <a:rPr lang="en-US" sz="1600"/>
              <a:t>​</a:t>
            </a:r>
            <a:endParaRPr lang="it-IT"/>
          </a:p>
        </p:txBody>
      </p:sp>
      <p:sp>
        <p:nvSpPr>
          <p:cNvPr id="6" name="CasellaDiTesto 5">
            <a:extLst>
              <a:ext uri="{FF2B5EF4-FFF2-40B4-BE49-F238E27FC236}">
                <a16:creationId xmlns:a16="http://schemas.microsoft.com/office/drawing/2014/main" id="{7130CDD0-65E4-E72C-AF0B-8A69425CC5E4}"/>
              </a:ext>
            </a:extLst>
          </p:cNvPr>
          <p:cNvSpPr txBox="1"/>
          <p:nvPr/>
        </p:nvSpPr>
        <p:spPr>
          <a:xfrm>
            <a:off x="449580" y="2396490"/>
            <a:ext cx="363521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it-IT" sz="1600"/>
              <a:t>Connect it trough gradient reversal layer (GRL),</a:t>
            </a:r>
            <a:endParaRPr lang="it-IT"/>
          </a:p>
        </p:txBody>
      </p:sp>
      <p:sp>
        <p:nvSpPr>
          <p:cNvPr id="7" name="Slide Number Placeholder 6">
            <a:extLst>
              <a:ext uri="{FF2B5EF4-FFF2-40B4-BE49-F238E27FC236}">
                <a16:creationId xmlns:a16="http://schemas.microsoft.com/office/drawing/2014/main" id="{044C0438-0243-56B4-9996-21510DEAD74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 smtClean="0"/>
              <a:t>41</a:t>
            </a:fld>
            <a:endParaRPr lang="it"/>
          </a:p>
        </p:txBody>
      </p:sp>
    </p:spTree>
    <p:extLst>
      <p:ext uri="{BB962C8B-B14F-4D97-AF65-F5344CB8AC3E}">
        <p14:creationId xmlns:p14="http://schemas.microsoft.com/office/powerpoint/2010/main" val="2471941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asellaDiTesto 15">
            <a:extLst>
              <a:ext uri="{FF2B5EF4-FFF2-40B4-BE49-F238E27FC236}">
                <a16:creationId xmlns:a16="http://schemas.microsoft.com/office/drawing/2014/main" id="{9FA90B05-7407-7D71-9E68-14E0D5E4A49F}"/>
              </a:ext>
            </a:extLst>
          </p:cNvPr>
          <p:cNvSpPr txBox="1"/>
          <p:nvPr/>
        </p:nvSpPr>
        <p:spPr>
          <a:xfrm>
            <a:off x="5706926" y="3559781"/>
            <a:ext cx="334518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3600">
                <a:solidFill>
                  <a:schemeClr val="bg2"/>
                </a:solidFill>
              </a:rPr>
              <a:t>(                     )</a:t>
            </a:r>
          </a:p>
        </p:txBody>
      </p:sp>
      <p:sp>
        <p:nvSpPr>
          <p:cNvPr id="2" name="Titolo 1">
            <a:extLst>
              <a:ext uri="{FF2B5EF4-FFF2-40B4-BE49-F238E27FC236}">
                <a16:creationId xmlns:a16="http://schemas.microsoft.com/office/drawing/2014/main" id="{84939907-BB90-5589-6BA3-C774AD952574}"/>
              </a:ext>
            </a:extLst>
          </p:cNvPr>
          <p:cNvSpPr>
            <a:spLocks noGrp="1"/>
          </p:cNvSpPr>
          <p:nvPr>
            <p:ph type="title"/>
          </p:nvPr>
        </p:nvSpPr>
        <p:spPr/>
        <p:txBody>
          <a:bodyPr>
            <a:normAutofit fontScale="90000"/>
          </a:bodyPr>
          <a:lstStyle/>
          <a:p>
            <a:r>
              <a:rPr lang="it-IT"/>
              <a:t>DANN: Domain </a:t>
            </a:r>
            <a:r>
              <a:rPr lang="it-IT" err="1"/>
              <a:t>adversarial</a:t>
            </a:r>
            <a:r>
              <a:rPr lang="it-IT"/>
              <a:t> </a:t>
            </a:r>
            <a:r>
              <a:rPr lang="it-IT" err="1"/>
              <a:t>regularisation</a:t>
            </a:r>
            <a:endParaRPr lang="it-IT"/>
          </a:p>
        </p:txBody>
      </p:sp>
      <p:sp>
        <p:nvSpPr>
          <p:cNvPr id="4" name="CasellaDiTesto 3">
            <a:extLst>
              <a:ext uri="{FF2B5EF4-FFF2-40B4-BE49-F238E27FC236}">
                <a16:creationId xmlns:a16="http://schemas.microsoft.com/office/drawing/2014/main" id="{EB30F1E3-69E7-F086-9667-AF253AAC6337}"/>
              </a:ext>
            </a:extLst>
          </p:cNvPr>
          <p:cNvSpPr txBox="1"/>
          <p:nvPr/>
        </p:nvSpPr>
        <p:spPr>
          <a:xfrm>
            <a:off x="451430" y="1588770"/>
            <a:ext cx="3681523" cy="23698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600" err="1"/>
              <a:t>Mathematically</a:t>
            </a:r>
            <a:r>
              <a:rPr lang="it-IT" sz="1600"/>
              <a:t>:</a:t>
            </a:r>
          </a:p>
          <a:p>
            <a:endParaRPr lang="it-IT" sz="1600"/>
          </a:p>
          <a:p>
            <a:endParaRPr lang="it-IT" sz="1600"/>
          </a:p>
          <a:p>
            <a:endParaRPr lang="it-IT" sz="1600"/>
          </a:p>
          <a:p>
            <a:r>
              <a:rPr lang="it-IT" sz="1600"/>
              <a:t>                         ↑                     ↑</a:t>
            </a:r>
          </a:p>
          <a:p>
            <a:r>
              <a:rPr lang="it-IT" sz="1600"/>
              <a:t>             Label </a:t>
            </a:r>
            <a:r>
              <a:rPr lang="it-IT" sz="1600" err="1"/>
              <a:t>classifier</a:t>
            </a:r>
            <a:r>
              <a:rPr lang="it-IT" sz="1600"/>
              <a:t>      Domain</a:t>
            </a:r>
          </a:p>
          <a:p>
            <a:r>
              <a:rPr lang="it-IT" sz="1600"/>
              <a:t>                     Loss            </a:t>
            </a:r>
            <a:r>
              <a:rPr lang="it-IT" sz="1600" err="1"/>
              <a:t>Regulariser</a:t>
            </a:r>
            <a:endParaRPr lang="it-IT" sz="1600"/>
          </a:p>
          <a:p>
            <a:endParaRPr lang="it-IT" sz="1200"/>
          </a:p>
          <a:p>
            <a:pPr marL="285750" indent="-285750">
              <a:buChar char="•"/>
            </a:pPr>
            <a:endParaRPr lang="it-IT" sz="1200"/>
          </a:p>
          <a:p>
            <a:pPr marL="285750" indent="-285750">
              <a:buChar char="•"/>
            </a:pPr>
            <a:endParaRPr lang="it-IT" sz="1200"/>
          </a:p>
        </p:txBody>
      </p:sp>
      <p:sp>
        <p:nvSpPr>
          <p:cNvPr id="14" name="CasellaDiTesto 13">
            <a:extLst>
              <a:ext uri="{FF2B5EF4-FFF2-40B4-BE49-F238E27FC236}">
                <a16:creationId xmlns:a16="http://schemas.microsoft.com/office/drawing/2014/main" id="{00BC905C-5CFE-244A-6D8E-6D1E50918925}"/>
              </a:ext>
            </a:extLst>
          </p:cNvPr>
          <p:cNvSpPr txBox="1"/>
          <p:nvPr/>
        </p:nvSpPr>
        <p:spPr>
          <a:xfrm>
            <a:off x="5503755" y="2620394"/>
            <a:ext cx="338788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1600"/>
              <a:t>↑</a:t>
            </a:r>
            <a:endParaRPr lang="it-IT"/>
          </a:p>
          <a:p>
            <a:pPr algn="ctr"/>
            <a:r>
              <a:rPr lang="it-IT" sz="1600"/>
              <a:t>Domain </a:t>
            </a:r>
            <a:r>
              <a:rPr lang="it-IT" sz="1600" err="1"/>
              <a:t>classifier</a:t>
            </a:r>
            <a:endParaRPr lang="it-IT"/>
          </a:p>
          <a:p>
            <a:pPr algn="ctr"/>
            <a:r>
              <a:rPr lang="it-IT" sz="1600"/>
              <a:t>Loss</a:t>
            </a:r>
            <a:endParaRPr lang="it-IT"/>
          </a:p>
        </p:txBody>
      </p:sp>
      <p:sp>
        <p:nvSpPr>
          <p:cNvPr id="15" name="CasellaDiTesto 14">
            <a:extLst>
              <a:ext uri="{FF2B5EF4-FFF2-40B4-BE49-F238E27FC236}">
                <a16:creationId xmlns:a16="http://schemas.microsoft.com/office/drawing/2014/main" id="{320918D8-1ECC-7573-71F0-FECDF57A345D}"/>
              </a:ext>
            </a:extLst>
          </p:cNvPr>
          <p:cNvSpPr txBox="1"/>
          <p:nvPr/>
        </p:nvSpPr>
        <p:spPr>
          <a:xfrm>
            <a:off x="5845239" y="3682498"/>
            <a:ext cx="284730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1200">
                <a:solidFill>
                  <a:schemeClr val="bg2"/>
                </a:solidFill>
              </a:rPr>
              <a:t>acts like a </a:t>
            </a:r>
            <a:r>
              <a:rPr lang="it-IT" sz="1200" i="1">
                <a:solidFill>
                  <a:schemeClr val="bg2"/>
                </a:solidFill>
              </a:rPr>
              <a:t>mean divergence measure</a:t>
            </a:r>
            <a:r>
              <a:rPr lang="it-IT" sz="1200">
                <a:solidFill>
                  <a:schemeClr val="bg2"/>
                </a:solidFill>
              </a:rPr>
              <a:t> between domain distributions</a:t>
            </a:r>
          </a:p>
        </p:txBody>
      </p:sp>
      <p:pic>
        <p:nvPicPr>
          <p:cNvPr id="8" name="Immagine 8" descr="Immagine che contiene logo&#10;&#10;Descrizione generata automaticamente">
            <a:extLst>
              <a:ext uri="{FF2B5EF4-FFF2-40B4-BE49-F238E27FC236}">
                <a16:creationId xmlns:a16="http://schemas.microsoft.com/office/drawing/2014/main" id="{AB5C7B00-2D3C-E21E-B093-170F7B7C333B}"/>
              </a:ext>
            </a:extLst>
          </p:cNvPr>
          <p:cNvPicPr>
            <a:picLocks noChangeAspect="1"/>
          </p:cNvPicPr>
          <p:nvPr/>
        </p:nvPicPr>
        <p:blipFill>
          <a:blip r:embed="rId2"/>
          <a:stretch>
            <a:fillRect/>
          </a:stretch>
        </p:blipFill>
        <p:spPr>
          <a:xfrm>
            <a:off x="555551" y="1936107"/>
            <a:ext cx="3527351" cy="713079"/>
          </a:xfrm>
          <a:prstGeom prst="rect">
            <a:avLst/>
          </a:prstGeom>
        </p:spPr>
      </p:pic>
      <p:pic>
        <p:nvPicPr>
          <p:cNvPr id="9" name="Immagine 9" descr="Immagine che contiene diagramma, schematico&#10;&#10;Descrizione generata automaticamente">
            <a:extLst>
              <a:ext uri="{FF2B5EF4-FFF2-40B4-BE49-F238E27FC236}">
                <a16:creationId xmlns:a16="http://schemas.microsoft.com/office/drawing/2014/main" id="{F8E134B1-6CFD-034C-1AE8-8287D2F7BAC8}"/>
              </a:ext>
            </a:extLst>
          </p:cNvPr>
          <p:cNvPicPr>
            <a:picLocks noChangeAspect="1"/>
          </p:cNvPicPr>
          <p:nvPr/>
        </p:nvPicPr>
        <p:blipFill>
          <a:blip r:embed="rId3"/>
          <a:stretch>
            <a:fillRect/>
          </a:stretch>
        </p:blipFill>
        <p:spPr>
          <a:xfrm>
            <a:off x="5233877" y="1985747"/>
            <a:ext cx="3148566" cy="720123"/>
          </a:xfrm>
          <a:prstGeom prst="rect">
            <a:avLst/>
          </a:prstGeom>
        </p:spPr>
      </p:pic>
      <p:sp>
        <p:nvSpPr>
          <p:cNvPr id="7" name="Slide Number Placeholder 6">
            <a:extLst>
              <a:ext uri="{FF2B5EF4-FFF2-40B4-BE49-F238E27FC236}">
                <a16:creationId xmlns:a16="http://schemas.microsoft.com/office/drawing/2014/main" id="{9339EBD7-4D8F-E162-3468-FBB0C9488DA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 smtClean="0"/>
              <a:t>42</a:t>
            </a:fld>
            <a:endParaRPr lang="it"/>
          </a:p>
        </p:txBody>
      </p:sp>
      <p:sp>
        <p:nvSpPr>
          <p:cNvPr id="3" name="CasellaDiTesto 2">
            <a:extLst>
              <a:ext uri="{FF2B5EF4-FFF2-40B4-BE49-F238E27FC236}">
                <a16:creationId xmlns:a16="http://schemas.microsoft.com/office/drawing/2014/main" id="{3E4FDBFD-F55D-E025-9D7F-40DD14332443}"/>
              </a:ext>
            </a:extLst>
          </p:cNvPr>
          <p:cNvSpPr txBox="1"/>
          <p:nvPr/>
        </p:nvSpPr>
        <p:spPr>
          <a:xfrm>
            <a:off x="449035" y="4124819"/>
            <a:ext cx="368134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i="1"/>
              <a:t>W, b</a:t>
            </a:r>
            <a:r>
              <a:rPr lang="it-IT"/>
              <a:t> → Feature Extractor Parameters</a:t>
            </a:r>
          </a:p>
          <a:p>
            <a:r>
              <a:rPr lang="it-IT" i="1"/>
              <a:t>V, c</a:t>
            </a:r>
            <a:r>
              <a:rPr lang="it-IT"/>
              <a:t>  → Label Classifier Parameters</a:t>
            </a:r>
          </a:p>
          <a:p>
            <a:r>
              <a:rPr lang="it-IT" i="1"/>
              <a:t>U, z</a:t>
            </a:r>
            <a:r>
              <a:rPr lang="it-IT"/>
              <a:t>  → Domain Classifier Parameters</a:t>
            </a:r>
          </a:p>
        </p:txBody>
      </p:sp>
    </p:spTree>
    <p:extLst>
      <p:ext uri="{BB962C8B-B14F-4D97-AF65-F5344CB8AC3E}">
        <p14:creationId xmlns:p14="http://schemas.microsoft.com/office/powerpoint/2010/main" val="9671762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E03AEA-2FE5-83DF-58A8-78698489CA65}"/>
              </a:ext>
            </a:extLst>
          </p:cNvPr>
          <p:cNvSpPr>
            <a:spLocks noGrp="1"/>
          </p:cNvSpPr>
          <p:nvPr>
            <p:ph type="title"/>
          </p:nvPr>
        </p:nvSpPr>
        <p:spPr/>
        <p:txBody>
          <a:bodyPr>
            <a:normAutofit fontScale="90000"/>
          </a:bodyPr>
          <a:lstStyle/>
          <a:p>
            <a:r>
              <a:rPr lang="it-IT"/>
              <a:t>DANN </a:t>
            </a:r>
            <a:r>
              <a:rPr lang="it-IT" err="1"/>
              <a:t>needs</a:t>
            </a:r>
            <a:r>
              <a:rPr lang="it-IT"/>
              <a:t> domain labels</a:t>
            </a:r>
          </a:p>
        </p:txBody>
      </p:sp>
      <p:sp>
        <p:nvSpPr>
          <p:cNvPr id="3" name="Segnaposto testo 2">
            <a:extLst>
              <a:ext uri="{FF2B5EF4-FFF2-40B4-BE49-F238E27FC236}">
                <a16:creationId xmlns:a16="http://schemas.microsoft.com/office/drawing/2014/main" id="{ECF831DB-074B-0713-FF59-BF2E7A1E21C4}"/>
              </a:ext>
            </a:extLst>
          </p:cNvPr>
          <p:cNvSpPr>
            <a:spLocks noGrp="1"/>
          </p:cNvSpPr>
          <p:nvPr>
            <p:ph type="body" idx="1"/>
          </p:nvPr>
        </p:nvSpPr>
        <p:spPr/>
        <p:txBody>
          <a:bodyPr/>
          <a:lstStyle/>
          <a:p>
            <a:pPr marL="114300" indent="0" algn="ctr">
              <a:buNone/>
            </a:pPr>
            <a:r>
              <a:rPr lang="it-IT"/>
              <a:t>One drawback of this method is it needs domain labels</a:t>
            </a:r>
          </a:p>
          <a:p>
            <a:pPr marL="114300" indent="0" algn="ctr">
              <a:lnSpc>
                <a:spcPct val="114999"/>
              </a:lnSpc>
              <a:buNone/>
            </a:pPr>
            <a:r>
              <a:rPr lang="it-IT"/>
              <a:t>Yet they can be easily found in many scenarios</a:t>
            </a:r>
          </a:p>
        </p:txBody>
      </p:sp>
      <p:sp>
        <p:nvSpPr>
          <p:cNvPr id="6" name="Slide Number Placeholder 5">
            <a:extLst>
              <a:ext uri="{FF2B5EF4-FFF2-40B4-BE49-F238E27FC236}">
                <a16:creationId xmlns:a16="http://schemas.microsoft.com/office/drawing/2014/main" id="{09C4B50C-8CC9-9133-01A3-109752C569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 smtClean="0"/>
              <a:t>43</a:t>
            </a:fld>
            <a:endParaRPr lang="it"/>
          </a:p>
        </p:txBody>
      </p:sp>
    </p:spTree>
    <p:extLst>
      <p:ext uri="{BB962C8B-B14F-4D97-AF65-F5344CB8AC3E}">
        <p14:creationId xmlns:p14="http://schemas.microsoft.com/office/powerpoint/2010/main" val="20489503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E03AEA-2FE5-83DF-58A8-78698489CA65}"/>
              </a:ext>
            </a:extLst>
          </p:cNvPr>
          <p:cNvSpPr>
            <a:spLocks noGrp="1"/>
          </p:cNvSpPr>
          <p:nvPr>
            <p:ph type="title"/>
          </p:nvPr>
        </p:nvSpPr>
        <p:spPr/>
        <p:txBody>
          <a:bodyPr>
            <a:normAutofit fontScale="90000"/>
          </a:bodyPr>
          <a:lstStyle/>
          <a:p>
            <a:r>
              <a:rPr lang="it-IT"/>
              <a:t>DANN </a:t>
            </a:r>
            <a:r>
              <a:rPr lang="it-IT" err="1"/>
              <a:t>needs</a:t>
            </a:r>
            <a:r>
              <a:rPr lang="it-IT"/>
              <a:t> domain labels</a:t>
            </a:r>
          </a:p>
        </p:txBody>
      </p:sp>
      <p:sp>
        <p:nvSpPr>
          <p:cNvPr id="3" name="Segnaposto testo 2">
            <a:extLst>
              <a:ext uri="{FF2B5EF4-FFF2-40B4-BE49-F238E27FC236}">
                <a16:creationId xmlns:a16="http://schemas.microsoft.com/office/drawing/2014/main" id="{ECF831DB-074B-0713-FF59-BF2E7A1E21C4}"/>
              </a:ext>
            </a:extLst>
          </p:cNvPr>
          <p:cNvSpPr>
            <a:spLocks noGrp="1"/>
          </p:cNvSpPr>
          <p:nvPr>
            <p:ph type="body" idx="1"/>
          </p:nvPr>
        </p:nvSpPr>
        <p:spPr/>
        <p:txBody>
          <a:bodyPr/>
          <a:lstStyle/>
          <a:p>
            <a:pPr marL="114300" indent="0" algn="ctr">
              <a:buNone/>
            </a:pPr>
            <a:r>
              <a:rPr lang="it-IT"/>
              <a:t>One drawback of this method is it needs domain labels</a:t>
            </a:r>
          </a:p>
          <a:p>
            <a:pPr marL="114300" indent="0" algn="ctr">
              <a:lnSpc>
                <a:spcPct val="114999"/>
              </a:lnSpc>
              <a:buNone/>
            </a:pPr>
            <a:r>
              <a:rPr lang="it-IT"/>
              <a:t>Yet they can be easily found in many </a:t>
            </a:r>
            <a:r>
              <a:rPr lang="it-IT" err="1"/>
              <a:t>scenarios</a:t>
            </a:r>
            <a:endParaRPr lang="it-IT"/>
          </a:p>
          <a:p>
            <a:pPr marL="114300" indent="0">
              <a:lnSpc>
                <a:spcPct val="114999"/>
              </a:lnSpc>
              <a:buNone/>
            </a:pPr>
            <a:endParaRPr lang="it-IT"/>
          </a:p>
          <a:p>
            <a:pPr marL="114300" indent="0">
              <a:lnSpc>
                <a:spcPct val="114999"/>
              </a:lnSpc>
              <a:buNone/>
            </a:pPr>
            <a:r>
              <a:rPr lang="it-IT"/>
              <a:t>By location:</a:t>
            </a:r>
          </a:p>
        </p:txBody>
      </p:sp>
      <p:pic>
        <p:nvPicPr>
          <p:cNvPr id="4" name="Immagine 4" descr="Immagine che contiene aria aperta, erba, casa, cielo&#10;&#10;Descrizione generata automaticamente">
            <a:extLst>
              <a:ext uri="{FF2B5EF4-FFF2-40B4-BE49-F238E27FC236}">
                <a16:creationId xmlns:a16="http://schemas.microsoft.com/office/drawing/2014/main" id="{51490C6A-5E7A-AA72-E743-8D6B6267DF08}"/>
              </a:ext>
            </a:extLst>
          </p:cNvPr>
          <p:cNvPicPr>
            <a:picLocks noChangeAspect="1"/>
          </p:cNvPicPr>
          <p:nvPr/>
        </p:nvPicPr>
        <p:blipFill>
          <a:blip r:embed="rId2"/>
          <a:stretch>
            <a:fillRect/>
          </a:stretch>
        </p:blipFill>
        <p:spPr>
          <a:xfrm>
            <a:off x="5166360" y="2792188"/>
            <a:ext cx="2514600" cy="1799404"/>
          </a:xfrm>
          <a:prstGeom prst="rect">
            <a:avLst/>
          </a:prstGeom>
        </p:spPr>
      </p:pic>
      <p:pic>
        <p:nvPicPr>
          <p:cNvPr id="5" name="Immagine 5" descr="Immagine che contiene aria aperta, erba, cielo, edificio&#10;&#10;Descrizione generata automaticamente">
            <a:extLst>
              <a:ext uri="{FF2B5EF4-FFF2-40B4-BE49-F238E27FC236}">
                <a16:creationId xmlns:a16="http://schemas.microsoft.com/office/drawing/2014/main" id="{2C3853CB-BBE2-E607-21A7-32AE5E190C24}"/>
              </a:ext>
            </a:extLst>
          </p:cNvPr>
          <p:cNvPicPr>
            <a:picLocks noChangeAspect="1"/>
          </p:cNvPicPr>
          <p:nvPr/>
        </p:nvPicPr>
        <p:blipFill>
          <a:blip r:embed="rId3"/>
          <a:stretch>
            <a:fillRect/>
          </a:stretch>
        </p:blipFill>
        <p:spPr>
          <a:xfrm>
            <a:off x="1380173" y="2820353"/>
            <a:ext cx="2619375" cy="1743075"/>
          </a:xfrm>
          <a:prstGeom prst="rect">
            <a:avLst/>
          </a:prstGeom>
        </p:spPr>
      </p:pic>
      <p:sp>
        <p:nvSpPr>
          <p:cNvPr id="6" name="Slide Number Placeholder 5">
            <a:extLst>
              <a:ext uri="{FF2B5EF4-FFF2-40B4-BE49-F238E27FC236}">
                <a16:creationId xmlns:a16="http://schemas.microsoft.com/office/drawing/2014/main" id="{09C4B50C-8CC9-9133-01A3-109752C569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 smtClean="0"/>
              <a:t>44</a:t>
            </a:fld>
            <a:endParaRPr lang="it"/>
          </a:p>
        </p:txBody>
      </p:sp>
    </p:spTree>
    <p:extLst>
      <p:ext uri="{BB962C8B-B14F-4D97-AF65-F5344CB8AC3E}">
        <p14:creationId xmlns:p14="http://schemas.microsoft.com/office/powerpoint/2010/main" val="25704811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E03AEA-2FE5-83DF-58A8-78698489CA65}"/>
              </a:ext>
            </a:extLst>
          </p:cNvPr>
          <p:cNvSpPr>
            <a:spLocks noGrp="1"/>
          </p:cNvSpPr>
          <p:nvPr>
            <p:ph type="title"/>
          </p:nvPr>
        </p:nvSpPr>
        <p:spPr/>
        <p:txBody>
          <a:bodyPr>
            <a:normAutofit fontScale="90000"/>
          </a:bodyPr>
          <a:lstStyle/>
          <a:p>
            <a:r>
              <a:rPr lang="it-IT"/>
              <a:t>DANN </a:t>
            </a:r>
            <a:r>
              <a:rPr lang="it-IT" err="1"/>
              <a:t>needs</a:t>
            </a:r>
            <a:r>
              <a:rPr lang="it-IT"/>
              <a:t> domain labels</a:t>
            </a:r>
          </a:p>
        </p:txBody>
      </p:sp>
      <p:sp>
        <p:nvSpPr>
          <p:cNvPr id="3" name="Segnaposto testo 2">
            <a:extLst>
              <a:ext uri="{FF2B5EF4-FFF2-40B4-BE49-F238E27FC236}">
                <a16:creationId xmlns:a16="http://schemas.microsoft.com/office/drawing/2014/main" id="{ECF831DB-074B-0713-FF59-BF2E7A1E21C4}"/>
              </a:ext>
            </a:extLst>
          </p:cNvPr>
          <p:cNvSpPr>
            <a:spLocks noGrp="1"/>
          </p:cNvSpPr>
          <p:nvPr>
            <p:ph type="body" idx="1"/>
          </p:nvPr>
        </p:nvSpPr>
        <p:spPr/>
        <p:txBody>
          <a:bodyPr/>
          <a:lstStyle/>
          <a:p>
            <a:pPr marL="114300" indent="0" algn="ctr">
              <a:buNone/>
            </a:pPr>
            <a:r>
              <a:rPr lang="it-IT"/>
              <a:t>One drawback of this method is it needs domain labels</a:t>
            </a:r>
          </a:p>
          <a:p>
            <a:pPr marL="114300" indent="0" algn="ctr">
              <a:lnSpc>
                <a:spcPct val="114999"/>
              </a:lnSpc>
              <a:buNone/>
            </a:pPr>
            <a:r>
              <a:rPr lang="it-IT"/>
              <a:t>Yet they can be easily found in many scenarios</a:t>
            </a:r>
          </a:p>
          <a:p>
            <a:pPr marL="114300" indent="0">
              <a:lnSpc>
                <a:spcPct val="114999"/>
              </a:lnSpc>
              <a:buNone/>
            </a:pPr>
            <a:endParaRPr lang="it-IT"/>
          </a:p>
          <a:p>
            <a:pPr marL="114300" indent="0">
              <a:lnSpc>
                <a:spcPct val="114999"/>
              </a:lnSpc>
              <a:buNone/>
            </a:pPr>
            <a:r>
              <a:rPr lang="it-IT"/>
              <a:t>By season:</a:t>
            </a:r>
          </a:p>
        </p:txBody>
      </p:sp>
      <p:pic>
        <p:nvPicPr>
          <p:cNvPr id="4" name="Immagine 4" descr="Immagine che contiene testo, albero, aria aperta, giardino&#10;&#10;Descrizione generata automaticamente">
            <a:extLst>
              <a:ext uri="{FF2B5EF4-FFF2-40B4-BE49-F238E27FC236}">
                <a16:creationId xmlns:a16="http://schemas.microsoft.com/office/drawing/2014/main" id="{D3D0560A-80E0-BDF0-3117-DC184F445552}"/>
              </a:ext>
            </a:extLst>
          </p:cNvPr>
          <p:cNvPicPr>
            <a:picLocks noChangeAspect="1"/>
          </p:cNvPicPr>
          <p:nvPr/>
        </p:nvPicPr>
        <p:blipFill>
          <a:blip r:embed="rId2"/>
          <a:stretch>
            <a:fillRect/>
          </a:stretch>
        </p:blipFill>
        <p:spPr>
          <a:xfrm>
            <a:off x="3101340" y="1946910"/>
            <a:ext cx="2941320" cy="2941320"/>
          </a:xfrm>
          <a:prstGeom prst="rect">
            <a:avLst/>
          </a:prstGeom>
        </p:spPr>
      </p:pic>
      <p:sp>
        <p:nvSpPr>
          <p:cNvPr id="5" name="Slide Number Placeholder 4">
            <a:extLst>
              <a:ext uri="{FF2B5EF4-FFF2-40B4-BE49-F238E27FC236}">
                <a16:creationId xmlns:a16="http://schemas.microsoft.com/office/drawing/2014/main" id="{A3B72EA5-449F-C059-700E-1A43388E39F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 smtClean="0"/>
              <a:t>45</a:t>
            </a:fld>
            <a:endParaRPr lang="it"/>
          </a:p>
        </p:txBody>
      </p:sp>
    </p:spTree>
    <p:extLst>
      <p:ext uri="{BB962C8B-B14F-4D97-AF65-F5344CB8AC3E}">
        <p14:creationId xmlns:p14="http://schemas.microsoft.com/office/powerpoint/2010/main" val="2351359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E03AEA-2FE5-83DF-58A8-78698489CA65}"/>
              </a:ext>
            </a:extLst>
          </p:cNvPr>
          <p:cNvSpPr>
            <a:spLocks noGrp="1"/>
          </p:cNvSpPr>
          <p:nvPr>
            <p:ph type="title"/>
          </p:nvPr>
        </p:nvSpPr>
        <p:spPr/>
        <p:txBody>
          <a:bodyPr>
            <a:normAutofit fontScale="90000"/>
          </a:bodyPr>
          <a:lstStyle/>
          <a:p>
            <a:r>
              <a:rPr lang="it-IT"/>
              <a:t>DANN </a:t>
            </a:r>
            <a:r>
              <a:rPr lang="it-IT" err="1"/>
              <a:t>needs</a:t>
            </a:r>
            <a:r>
              <a:rPr lang="it-IT"/>
              <a:t> domain labels</a:t>
            </a:r>
          </a:p>
        </p:txBody>
      </p:sp>
      <p:sp>
        <p:nvSpPr>
          <p:cNvPr id="3" name="Segnaposto testo 2">
            <a:extLst>
              <a:ext uri="{FF2B5EF4-FFF2-40B4-BE49-F238E27FC236}">
                <a16:creationId xmlns:a16="http://schemas.microsoft.com/office/drawing/2014/main" id="{ECF831DB-074B-0713-FF59-BF2E7A1E21C4}"/>
              </a:ext>
            </a:extLst>
          </p:cNvPr>
          <p:cNvSpPr>
            <a:spLocks noGrp="1"/>
          </p:cNvSpPr>
          <p:nvPr>
            <p:ph type="body" idx="1"/>
          </p:nvPr>
        </p:nvSpPr>
        <p:spPr/>
        <p:txBody>
          <a:bodyPr/>
          <a:lstStyle/>
          <a:p>
            <a:pPr marL="114300" indent="0" algn="ctr">
              <a:buNone/>
            </a:pPr>
            <a:r>
              <a:rPr lang="it-IT"/>
              <a:t>One drawback of this method is it needs domain labels</a:t>
            </a:r>
          </a:p>
          <a:p>
            <a:pPr marL="114300" indent="0" algn="ctr">
              <a:lnSpc>
                <a:spcPct val="114999"/>
              </a:lnSpc>
              <a:buNone/>
            </a:pPr>
            <a:r>
              <a:rPr lang="it-IT"/>
              <a:t>Yet they can be easily found in many </a:t>
            </a:r>
            <a:r>
              <a:rPr lang="it-IT" err="1"/>
              <a:t>scenarios</a:t>
            </a:r>
            <a:endParaRPr lang="it-IT"/>
          </a:p>
          <a:p>
            <a:pPr marL="114300" indent="0">
              <a:lnSpc>
                <a:spcPct val="114999"/>
              </a:lnSpc>
              <a:buNone/>
            </a:pPr>
            <a:endParaRPr lang="it-IT"/>
          </a:p>
          <a:p>
            <a:pPr marL="114300" indent="0">
              <a:lnSpc>
                <a:spcPct val="114999"/>
              </a:lnSpc>
              <a:buNone/>
            </a:pPr>
            <a:r>
              <a:rPr lang="it-IT"/>
              <a:t>By time of the day:</a:t>
            </a:r>
          </a:p>
        </p:txBody>
      </p:sp>
      <p:pic>
        <p:nvPicPr>
          <p:cNvPr id="4" name="Immagine 4" descr="Immagine che contiene aria aperta, albero, strada&#10;&#10;Descrizione generata automaticamente">
            <a:extLst>
              <a:ext uri="{FF2B5EF4-FFF2-40B4-BE49-F238E27FC236}">
                <a16:creationId xmlns:a16="http://schemas.microsoft.com/office/drawing/2014/main" id="{4314A29F-7E39-1F16-B49B-B9D4A9DD109E}"/>
              </a:ext>
            </a:extLst>
          </p:cNvPr>
          <p:cNvPicPr>
            <a:picLocks noChangeAspect="1"/>
          </p:cNvPicPr>
          <p:nvPr/>
        </p:nvPicPr>
        <p:blipFill>
          <a:blip r:embed="rId2"/>
          <a:stretch>
            <a:fillRect/>
          </a:stretch>
        </p:blipFill>
        <p:spPr>
          <a:xfrm>
            <a:off x="2621280" y="2160270"/>
            <a:ext cx="3901440" cy="2339340"/>
          </a:xfrm>
          <a:prstGeom prst="rect">
            <a:avLst/>
          </a:prstGeom>
        </p:spPr>
      </p:pic>
      <p:sp>
        <p:nvSpPr>
          <p:cNvPr id="5" name="Slide Number Placeholder 4">
            <a:extLst>
              <a:ext uri="{FF2B5EF4-FFF2-40B4-BE49-F238E27FC236}">
                <a16:creationId xmlns:a16="http://schemas.microsoft.com/office/drawing/2014/main" id="{24D57A06-FFD0-2A20-069B-32D7F33703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 smtClean="0"/>
              <a:t>46</a:t>
            </a:fld>
            <a:endParaRPr lang="it"/>
          </a:p>
        </p:txBody>
      </p:sp>
    </p:spTree>
    <p:extLst>
      <p:ext uri="{BB962C8B-B14F-4D97-AF65-F5344CB8AC3E}">
        <p14:creationId xmlns:p14="http://schemas.microsoft.com/office/powerpoint/2010/main" val="31351322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E03AEA-2FE5-83DF-58A8-78698489CA65}"/>
              </a:ext>
            </a:extLst>
          </p:cNvPr>
          <p:cNvSpPr>
            <a:spLocks noGrp="1"/>
          </p:cNvSpPr>
          <p:nvPr>
            <p:ph type="title"/>
          </p:nvPr>
        </p:nvSpPr>
        <p:spPr/>
        <p:txBody>
          <a:bodyPr>
            <a:normAutofit fontScale="90000"/>
          </a:bodyPr>
          <a:lstStyle/>
          <a:p>
            <a:r>
              <a:rPr lang="it-IT"/>
              <a:t>DANN </a:t>
            </a:r>
            <a:r>
              <a:rPr lang="it-IT" err="1"/>
              <a:t>needs</a:t>
            </a:r>
            <a:r>
              <a:rPr lang="it-IT"/>
              <a:t> domain labels</a:t>
            </a:r>
          </a:p>
        </p:txBody>
      </p:sp>
      <p:sp>
        <p:nvSpPr>
          <p:cNvPr id="3" name="Segnaposto testo 2">
            <a:extLst>
              <a:ext uri="{FF2B5EF4-FFF2-40B4-BE49-F238E27FC236}">
                <a16:creationId xmlns:a16="http://schemas.microsoft.com/office/drawing/2014/main" id="{ECF831DB-074B-0713-FF59-BF2E7A1E21C4}"/>
              </a:ext>
            </a:extLst>
          </p:cNvPr>
          <p:cNvSpPr>
            <a:spLocks noGrp="1"/>
          </p:cNvSpPr>
          <p:nvPr>
            <p:ph type="body" idx="1"/>
          </p:nvPr>
        </p:nvSpPr>
        <p:spPr/>
        <p:txBody>
          <a:bodyPr/>
          <a:lstStyle/>
          <a:p>
            <a:pPr marL="114300" indent="0" algn="ctr">
              <a:buNone/>
            </a:pPr>
            <a:r>
              <a:rPr lang="it-IT"/>
              <a:t>One drawback of this method is it needs domain labels</a:t>
            </a:r>
          </a:p>
          <a:p>
            <a:pPr marL="114300" indent="0" algn="ctr">
              <a:lnSpc>
                <a:spcPct val="114999"/>
              </a:lnSpc>
              <a:buNone/>
            </a:pPr>
            <a:r>
              <a:rPr lang="it-IT"/>
              <a:t>Yet they can be easily found in many scenarios</a:t>
            </a:r>
          </a:p>
          <a:p>
            <a:pPr marL="114300" indent="0">
              <a:lnSpc>
                <a:spcPct val="114999"/>
              </a:lnSpc>
              <a:buNone/>
            </a:pPr>
            <a:endParaRPr lang="it-IT"/>
          </a:p>
          <a:p>
            <a:pPr marL="114300" indent="0">
              <a:lnSpc>
                <a:spcPct val="114999"/>
              </a:lnSpc>
              <a:buNone/>
            </a:pPr>
            <a:r>
              <a:rPr lang="it-IT"/>
              <a:t>By sensor: </a:t>
            </a:r>
          </a:p>
        </p:txBody>
      </p:sp>
      <p:sp>
        <p:nvSpPr>
          <p:cNvPr id="5" name="Slide Number Placeholder 4">
            <a:extLst>
              <a:ext uri="{FF2B5EF4-FFF2-40B4-BE49-F238E27FC236}">
                <a16:creationId xmlns:a16="http://schemas.microsoft.com/office/drawing/2014/main" id="{24D57A06-FFD0-2A20-069B-32D7F33703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 smtClean="0"/>
              <a:t>47</a:t>
            </a:fld>
            <a:endParaRPr lang="it"/>
          </a:p>
        </p:txBody>
      </p:sp>
      <p:pic>
        <p:nvPicPr>
          <p:cNvPr id="7" name="Picture 6">
            <a:extLst>
              <a:ext uri="{FF2B5EF4-FFF2-40B4-BE49-F238E27FC236}">
                <a16:creationId xmlns:a16="http://schemas.microsoft.com/office/drawing/2014/main" id="{0CD3BFB9-C974-F794-C680-F5CDDF9D4095}"/>
              </a:ext>
            </a:extLst>
          </p:cNvPr>
          <p:cNvPicPr>
            <a:picLocks noChangeAspect="1"/>
          </p:cNvPicPr>
          <p:nvPr/>
        </p:nvPicPr>
        <p:blipFill>
          <a:blip r:embed="rId2"/>
          <a:stretch>
            <a:fillRect/>
          </a:stretch>
        </p:blipFill>
        <p:spPr>
          <a:xfrm>
            <a:off x="1329736" y="2634175"/>
            <a:ext cx="3001632" cy="1752953"/>
          </a:xfrm>
          <a:prstGeom prst="rect">
            <a:avLst/>
          </a:prstGeom>
        </p:spPr>
      </p:pic>
      <p:pic>
        <p:nvPicPr>
          <p:cNvPr id="9" name="Picture 8">
            <a:extLst>
              <a:ext uri="{FF2B5EF4-FFF2-40B4-BE49-F238E27FC236}">
                <a16:creationId xmlns:a16="http://schemas.microsoft.com/office/drawing/2014/main" id="{A4A1E189-56C7-53EC-F2B6-0314E37E6D98}"/>
              </a:ext>
            </a:extLst>
          </p:cNvPr>
          <p:cNvPicPr>
            <a:picLocks noChangeAspect="1"/>
          </p:cNvPicPr>
          <p:nvPr/>
        </p:nvPicPr>
        <p:blipFill>
          <a:blip r:embed="rId3"/>
          <a:stretch>
            <a:fillRect/>
          </a:stretch>
        </p:blipFill>
        <p:spPr>
          <a:xfrm>
            <a:off x="5414769" y="2479501"/>
            <a:ext cx="1989200" cy="1989200"/>
          </a:xfrm>
          <a:prstGeom prst="rect">
            <a:avLst/>
          </a:prstGeom>
        </p:spPr>
      </p:pic>
    </p:spTree>
    <p:extLst>
      <p:ext uri="{BB962C8B-B14F-4D97-AF65-F5344CB8AC3E}">
        <p14:creationId xmlns:p14="http://schemas.microsoft.com/office/powerpoint/2010/main" val="37346617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EE25FA-C63F-43F3-B49A-8796DBE76528}"/>
              </a:ext>
            </a:extLst>
          </p:cNvPr>
          <p:cNvSpPr>
            <a:spLocks noGrp="1"/>
          </p:cNvSpPr>
          <p:nvPr>
            <p:ph type="title"/>
          </p:nvPr>
        </p:nvSpPr>
        <p:spPr/>
        <p:txBody>
          <a:bodyPr>
            <a:normAutofit fontScale="90000"/>
          </a:bodyPr>
          <a:lstStyle/>
          <a:p>
            <a:r>
              <a:rPr lang="it-IT" err="1"/>
              <a:t>FedDANN</a:t>
            </a:r>
            <a:r>
              <a:rPr lang="it-IT"/>
              <a:t>: </a:t>
            </a:r>
            <a:r>
              <a:rPr lang="it-IT" err="1"/>
              <a:t>Results</a:t>
            </a:r>
          </a:p>
        </p:txBody>
      </p:sp>
      <p:pic>
        <p:nvPicPr>
          <p:cNvPr id="5" name="Immagine 5" descr="Immagine che contiene grafico&#10;&#10;Descrizione generata automaticamente">
            <a:extLst>
              <a:ext uri="{FF2B5EF4-FFF2-40B4-BE49-F238E27FC236}">
                <a16:creationId xmlns:a16="http://schemas.microsoft.com/office/drawing/2014/main" id="{2BFD0D8A-8FDF-E8B6-6B8F-A8CE9CA1A065}"/>
              </a:ext>
            </a:extLst>
          </p:cNvPr>
          <p:cNvPicPr>
            <a:picLocks noChangeAspect="1"/>
          </p:cNvPicPr>
          <p:nvPr/>
        </p:nvPicPr>
        <p:blipFill>
          <a:blip r:embed="rId2"/>
          <a:stretch>
            <a:fillRect/>
          </a:stretch>
        </p:blipFill>
        <p:spPr>
          <a:xfrm>
            <a:off x="5373429" y="2464870"/>
            <a:ext cx="3268182" cy="2233947"/>
          </a:xfrm>
          <a:prstGeom prst="rect">
            <a:avLst/>
          </a:prstGeom>
        </p:spPr>
      </p:pic>
      <p:sp>
        <p:nvSpPr>
          <p:cNvPr id="6" name="CasellaDiTesto 5">
            <a:extLst>
              <a:ext uri="{FF2B5EF4-FFF2-40B4-BE49-F238E27FC236}">
                <a16:creationId xmlns:a16="http://schemas.microsoft.com/office/drawing/2014/main" id="{47A74532-E316-0729-DE98-45599864548F}"/>
              </a:ext>
            </a:extLst>
          </p:cNvPr>
          <p:cNvSpPr txBox="1"/>
          <p:nvPr/>
        </p:nvSpPr>
        <p:spPr>
          <a:xfrm>
            <a:off x="431947" y="1342360"/>
            <a:ext cx="4793866"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it-IT" sz="1600"/>
              <a:t>We assessed our DANN worked:</a:t>
            </a:r>
          </a:p>
          <a:p>
            <a:pPr algn="just"/>
            <a:endParaRPr lang="it-IT" sz="1600"/>
          </a:p>
          <a:p>
            <a:pPr marL="285750" indent="-285750" algn="just">
              <a:buChar char="•"/>
            </a:pPr>
            <a:r>
              <a:rPr lang="it-IT" sz="1600"/>
              <a:t>Domain classifier accuracy is basically random:</a:t>
            </a:r>
          </a:p>
          <a:p>
            <a:pPr marL="571500" lvl="8" indent="-285750" algn="just">
              <a:buChar char="•"/>
            </a:pPr>
            <a:r>
              <a:rPr lang="it-IT" sz="1600">
                <a:solidFill>
                  <a:srgbClr val="040C28"/>
                </a:solidFill>
              </a:rPr>
              <a:t>≈ 0.2 for 5 domains </a:t>
            </a:r>
            <a:endParaRPr lang="it-IT"/>
          </a:p>
          <a:p>
            <a:pPr marL="571500" lvl="8" indent="-285750" algn="just">
              <a:buChar char="•"/>
            </a:pPr>
            <a:r>
              <a:rPr lang="it-IT" sz="1600">
                <a:solidFill>
                  <a:srgbClr val="040C28"/>
                </a:solidFill>
              </a:rPr>
              <a:t>≈ 0.16 for 6 domains</a:t>
            </a:r>
          </a:p>
          <a:p>
            <a:pPr marL="285750" lvl="8" indent="-285750" algn="just">
              <a:buChar char="•"/>
            </a:pPr>
            <a:endParaRPr lang="it-IT" sz="1600"/>
          </a:p>
          <a:p>
            <a:pPr marL="285750" lvl="4" indent="-285750" algn="just">
              <a:buChar char="•"/>
            </a:pPr>
            <a:endParaRPr lang="it-IT" sz="1600"/>
          </a:p>
          <a:p>
            <a:pPr marL="285750" indent="-285750" algn="just">
              <a:buChar char="•"/>
            </a:pPr>
            <a:r>
              <a:rPr lang="it-IT" sz="1600" b="1"/>
              <a:t>Classifier loss </a:t>
            </a:r>
            <a:r>
              <a:rPr lang="it-IT" sz="1600"/>
              <a:t>→  smoothly kept decreasing</a:t>
            </a:r>
          </a:p>
          <a:p>
            <a:pPr marL="285750" indent="-285750" algn="just">
              <a:buChar char="•"/>
            </a:pPr>
            <a:endParaRPr lang="it-IT" sz="1600"/>
          </a:p>
          <a:p>
            <a:pPr marL="285750" indent="-285750" algn="just">
              <a:buChar char="•"/>
            </a:pPr>
            <a:r>
              <a:rPr lang="it-IT" sz="1600" b="1"/>
              <a:t>Domain loss </a:t>
            </a:r>
            <a:r>
              <a:rPr lang="it-IT" sz="1600"/>
              <a:t>→  inially decreased, then 			zigzag around a stable value</a:t>
            </a:r>
          </a:p>
        </p:txBody>
      </p:sp>
      <p:sp>
        <p:nvSpPr>
          <p:cNvPr id="8" name="Segnaposto numero diapositiva 7">
            <a:extLst>
              <a:ext uri="{FF2B5EF4-FFF2-40B4-BE49-F238E27FC236}">
                <a16:creationId xmlns:a16="http://schemas.microsoft.com/office/drawing/2014/main" id="{3B7A2F35-71BC-69BE-2A7A-9C0D7EF75225}"/>
              </a:ext>
            </a:extLst>
          </p:cNvPr>
          <p:cNvSpPr>
            <a:spLocks noGrp="1"/>
          </p:cNvSpPr>
          <p:nvPr>
            <p:ph type="sldNum" idx="12"/>
          </p:nvPr>
        </p:nvSpPr>
        <p:spPr/>
        <p:txBody>
          <a:bodyPr/>
          <a:lstStyle/>
          <a:p>
            <a:fld id="{00000000-1234-1234-1234-123412341234}" type="slidenum">
              <a:rPr lang="it"/>
              <a:t>48</a:t>
            </a:fld>
            <a:endParaRPr lang="it-IT"/>
          </a:p>
        </p:txBody>
      </p:sp>
      <p:sp>
        <p:nvSpPr>
          <p:cNvPr id="9" name="CasellaDiTesto 8">
            <a:extLst>
              <a:ext uri="{FF2B5EF4-FFF2-40B4-BE49-F238E27FC236}">
                <a16:creationId xmlns:a16="http://schemas.microsoft.com/office/drawing/2014/main" id="{4D7A18DA-AB78-6A89-3E86-76490931126A}"/>
              </a:ext>
            </a:extLst>
          </p:cNvPr>
          <p:cNvSpPr txBox="1"/>
          <p:nvPr/>
        </p:nvSpPr>
        <p:spPr>
          <a:xfrm>
            <a:off x="5508994" y="4691616"/>
            <a:ext cx="305686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1100" i="1"/>
              <a:t>(both graphs are smoothed for readibility)</a:t>
            </a:r>
            <a:endParaRPr lang="it-IT" i="1"/>
          </a:p>
        </p:txBody>
      </p:sp>
      <p:sp>
        <p:nvSpPr>
          <p:cNvPr id="3" name="TextBox 2">
            <a:extLst>
              <a:ext uri="{FF2B5EF4-FFF2-40B4-BE49-F238E27FC236}">
                <a16:creationId xmlns:a16="http://schemas.microsoft.com/office/drawing/2014/main" id="{609F4B69-6E55-2F32-A740-2D8E67207DFD}"/>
              </a:ext>
            </a:extLst>
          </p:cNvPr>
          <p:cNvSpPr txBox="1"/>
          <p:nvPr/>
        </p:nvSpPr>
        <p:spPr>
          <a:xfrm>
            <a:off x="4114800" y="2116282"/>
            <a:ext cx="65" cy="215444"/>
          </a:xfrm>
          <a:prstGeom prst="rect">
            <a:avLst/>
          </a:prstGeom>
          <a:noFill/>
        </p:spPr>
        <p:txBody>
          <a:bodyPr wrap="none" lIns="0" tIns="0" rIns="0" bIns="0" rtlCol="0">
            <a:spAutoFit/>
          </a:bodyPr>
          <a:lstStyle/>
          <a:p>
            <a:endParaRPr lang="it-IT"/>
          </a:p>
        </p:txBody>
      </p:sp>
      <p:pic>
        <p:nvPicPr>
          <p:cNvPr id="7" name="Immagine 9" descr="Immagine che contiene testo, schermata, Parallelo, linea&#10;&#10;Descrizione generata automaticamente">
            <a:extLst>
              <a:ext uri="{FF2B5EF4-FFF2-40B4-BE49-F238E27FC236}">
                <a16:creationId xmlns:a16="http://schemas.microsoft.com/office/drawing/2014/main" id="{27777514-2CB4-ED6A-E7D7-375AD81BE167}"/>
              </a:ext>
            </a:extLst>
          </p:cNvPr>
          <p:cNvPicPr>
            <a:picLocks noChangeAspect="1"/>
          </p:cNvPicPr>
          <p:nvPr/>
        </p:nvPicPr>
        <p:blipFill>
          <a:blip r:embed="rId3"/>
          <a:stretch>
            <a:fillRect/>
          </a:stretch>
        </p:blipFill>
        <p:spPr>
          <a:xfrm>
            <a:off x="5511248" y="729528"/>
            <a:ext cx="3198743" cy="1680053"/>
          </a:xfrm>
          <a:prstGeom prst="rect">
            <a:avLst/>
          </a:prstGeom>
        </p:spPr>
      </p:pic>
    </p:spTree>
    <p:extLst>
      <p:ext uri="{BB962C8B-B14F-4D97-AF65-F5344CB8AC3E}">
        <p14:creationId xmlns:p14="http://schemas.microsoft.com/office/powerpoint/2010/main" val="349585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939907-BB90-5589-6BA3-C774AD952574}"/>
              </a:ext>
            </a:extLst>
          </p:cNvPr>
          <p:cNvSpPr>
            <a:spLocks noGrp="1"/>
          </p:cNvSpPr>
          <p:nvPr>
            <p:ph type="title"/>
          </p:nvPr>
        </p:nvSpPr>
        <p:spPr/>
        <p:txBody>
          <a:bodyPr>
            <a:normAutofit fontScale="90000"/>
          </a:bodyPr>
          <a:lstStyle/>
          <a:p>
            <a:r>
              <a:rPr lang="it-IT" err="1"/>
              <a:t>RotatedFEMNIST</a:t>
            </a:r>
            <a:r>
              <a:rPr lang="it-IT"/>
              <a:t>: </a:t>
            </a:r>
            <a:r>
              <a:rPr lang="it-IT" err="1"/>
              <a:t>Results</a:t>
            </a:r>
            <a:r>
              <a:rPr lang="it-IT"/>
              <a:t> and </a:t>
            </a:r>
            <a:r>
              <a:rPr lang="it-IT" err="1"/>
              <a:t>discussion</a:t>
            </a:r>
          </a:p>
        </p:txBody>
      </p:sp>
      <p:pic>
        <p:nvPicPr>
          <p:cNvPr id="5" name="Immagine 5" descr="Immagine che contiene grafico&#10;&#10;Descrizione generata automaticamente">
            <a:extLst>
              <a:ext uri="{FF2B5EF4-FFF2-40B4-BE49-F238E27FC236}">
                <a16:creationId xmlns:a16="http://schemas.microsoft.com/office/drawing/2014/main" id="{93D40EA0-40FD-28B4-9576-BAD018254BD8}"/>
              </a:ext>
            </a:extLst>
          </p:cNvPr>
          <p:cNvPicPr>
            <a:picLocks noChangeAspect="1"/>
          </p:cNvPicPr>
          <p:nvPr/>
        </p:nvPicPr>
        <p:blipFill>
          <a:blip r:embed="rId2"/>
          <a:stretch>
            <a:fillRect/>
          </a:stretch>
        </p:blipFill>
        <p:spPr>
          <a:xfrm>
            <a:off x="4622006" y="1321594"/>
            <a:ext cx="3971925" cy="664369"/>
          </a:xfrm>
          <a:prstGeom prst="rect">
            <a:avLst/>
          </a:prstGeom>
        </p:spPr>
      </p:pic>
      <p:pic>
        <p:nvPicPr>
          <p:cNvPr id="6" name="Immagine 6" descr="Immagine che contiene testo, ricevuta&#10;&#10;Descrizione generata automaticamente">
            <a:extLst>
              <a:ext uri="{FF2B5EF4-FFF2-40B4-BE49-F238E27FC236}">
                <a16:creationId xmlns:a16="http://schemas.microsoft.com/office/drawing/2014/main" id="{E9B1C9EE-4917-2A4F-AD21-A1CBB544A616}"/>
              </a:ext>
            </a:extLst>
          </p:cNvPr>
          <p:cNvPicPr>
            <a:picLocks noChangeAspect="1"/>
          </p:cNvPicPr>
          <p:nvPr/>
        </p:nvPicPr>
        <p:blipFill>
          <a:blip r:embed="rId3"/>
          <a:stretch>
            <a:fillRect/>
          </a:stretch>
        </p:blipFill>
        <p:spPr>
          <a:xfrm>
            <a:off x="314325" y="1187964"/>
            <a:ext cx="4286250" cy="3117614"/>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put penna 8">
                <a:extLst>
                  <a:ext uri="{FF2B5EF4-FFF2-40B4-BE49-F238E27FC236}">
                    <a16:creationId xmlns:a16="http://schemas.microsoft.com/office/drawing/2014/main" id="{A3B23D7D-3DDC-FC01-26E0-3CD64B06564F}"/>
                  </a:ext>
                </a:extLst>
              </p14:cNvPr>
              <p14:cNvContentPartPr/>
              <p14:nvPr/>
            </p14:nvContentPartPr>
            <p14:xfrm>
              <a:off x="4040371" y="3714749"/>
              <a:ext cx="218565" cy="13577"/>
            </p14:xfrm>
          </p:contentPart>
        </mc:Choice>
        <mc:Fallback xmlns="">
          <p:pic>
            <p:nvPicPr>
              <p:cNvPr id="9" name="Input penna 8">
                <a:extLst>
                  <a:ext uri="{FF2B5EF4-FFF2-40B4-BE49-F238E27FC236}">
                    <a16:creationId xmlns:a16="http://schemas.microsoft.com/office/drawing/2014/main" id="{A3B23D7D-3DDC-FC01-26E0-3CD64B06564F}"/>
                  </a:ext>
                </a:extLst>
              </p:cNvPr>
              <p:cNvPicPr/>
              <p:nvPr/>
            </p:nvPicPr>
            <p:blipFill>
              <a:blip r:embed="rId5"/>
              <a:stretch>
                <a:fillRect/>
              </a:stretch>
            </p:blipFill>
            <p:spPr>
              <a:xfrm>
                <a:off x="3986449" y="3610311"/>
                <a:ext cx="326050" cy="222106"/>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put penna 9">
                <a:extLst>
                  <a:ext uri="{FF2B5EF4-FFF2-40B4-BE49-F238E27FC236}">
                    <a16:creationId xmlns:a16="http://schemas.microsoft.com/office/drawing/2014/main" id="{599D83FD-F0C7-A801-0EB7-1DBA0570423A}"/>
                  </a:ext>
                </a:extLst>
              </p14:cNvPr>
              <p14:cNvContentPartPr/>
              <p14:nvPr/>
            </p14:nvContentPartPr>
            <p14:xfrm>
              <a:off x="4027081" y="2239482"/>
              <a:ext cx="254158" cy="17561"/>
            </p14:xfrm>
          </p:contentPart>
        </mc:Choice>
        <mc:Fallback xmlns="">
          <p:pic>
            <p:nvPicPr>
              <p:cNvPr id="10" name="Input penna 9">
                <a:extLst>
                  <a:ext uri="{FF2B5EF4-FFF2-40B4-BE49-F238E27FC236}">
                    <a16:creationId xmlns:a16="http://schemas.microsoft.com/office/drawing/2014/main" id="{599D83FD-F0C7-A801-0EB7-1DBA0570423A}"/>
                  </a:ext>
                </a:extLst>
              </p:cNvPr>
              <p:cNvPicPr/>
              <p:nvPr/>
            </p:nvPicPr>
            <p:blipFill>
              <a:blip r:embed="rId7"/>
              <a:stretch>
                <a:fillRect/>
              </a:stretch>
            </p:blipFill>
            <p:spPr>
              <a:xfrm>
                <a:off x="3973158" y="2134116"/>
                <a:ext cx="361645" cy="227942"/>
              </a:xfrm>
              <a:prstGeom prst="rect">
                <a:avLst/>
              </a:prstGeom>
            </p:spPr>
          </p:pic>
        </mc:Fallback>
      </mc:AlternateContent>
      <p:sp>
        <p:nvSpPr>
          <p:cNvPr id="4" name="CasellaDiTesto 3">
            <a:extLst>
              <a:ext uri="{FF2B5EF4-FFF2-40B4-BE49-F238E27FC236}">
                <a16:creationId xmlns:a16="http://schemas.microsoft.com/office/drawing/2014/main" id="{9F5BAC0D-FA95-3C7A-B98B-250A55853ACB}"/>
              </a:ext>
            </a:extLst>
          </p:cNvPr>
          <p:cNvSpPr txBox="1"/>
          <p:nvPr/>
        </p:nvSpPr>
        <p:spPr>
          <a:xfrm>
            <a:off x="4734412" y="2255608"/>
            <a:ext cx="4160697"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r>
              <a:rPr lang="it-IT"/>
              <a:t>→ For 0° is almost data augmentation;</a:t>
            </a:r>
          </a:p>
          <a:p>
            <a:pPr marL="228600" indent="-228600"/>
            <a:r>
              <a:rPr lang="it-IT"/>
              <a:t>→ More distant from zero, worse performance.</a:t>
            </a:r>
          </a:p>
          <a:p>
            <a:pPr marL="228600" indent="-228600"/>
            <a:endParaRPr lang="it-IT"/>
          </a:p>
          <a:p>
            <a:pPr marL="228600" indent="-228600"/>
            <a:endParaRPr lang="it-IT"/>
          </a:p>
          <a:p>
            <a:pPr marL="285750" indent="-285750"/>
            <a:endParaRPr lang="it-IT"/>
          </a:p>
          <a:p>
            <a:pPr marL="171450" indent="-171450"/>
            <a:r>
              <a:rPr lang="it-IT"/>
              <a:t>→ ‘Central' domains have more overlap, thus perform better.</a:t>
            </a:r>
          </a:p>
          <a:p>
            <a:pPr marL="171450" indent="-171450"/>
            <a:endParaRPr lang="it-IT"/>
          </a:p>
        </p:txBody>
      </p:sp>
      <p:sp>
        <p:nvSpPr>
          <p:cNvPr id="3" name="Slide Number Placeholder 2">
            <a:extLst>
              <a:ext uri="{FF2B5EF4-FFF2-40B4-BE49-F238E27FC236}">
                <a16:creationId xmlns:a16="http://schemas.microsoft.com/office/drawing/2014/main" id="{A3968123-6DEC-149D-C1A5-25830373506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 smtClean="0"/>
              <a:t>49</a:t>
            </a:fld>
            <a:endParaRPr lang="it"/>
          </a:p>
        </p:txBody>
      </p:sp>
    </p:spTree>
    <p:extLst>
      <p:ext uri="{BB962C8B-B14F-4D97-AF65-F5344CB8AC3E}">
        <p14:creationId xmlns:p14="http://schemas.microsoft.com/office/powerpoint/2010/main" val="1692448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t"/>
              <a:t>Federated Learning – How? FedAvg </a:t>
            </a:r>
            <a:endParaRPr/>
          </a:p>
        </p:txBody>
      </p:sp>
      <mc:AlternateContent xmlns:mc="http://schemas.openxmlformats.org/markup-compatibility/2006" xmlns:a14="http://schemas.microsoft.com/office/drawing/2010/main">
        <mc:Choice Requires="a14">
          <p:sp>
            <p:nvSpPr>
              <p:cNvPr id="109" name="Google Shape;109;p26"/>
              <p:cNvSpPr txBox="1">
                <a:spLocks noGrp="1"/>
              </p:cNvSpPr>
              <p:nvPr>
                <p:ph type="body" idx="1"/>
              </p:nvPr>
            </p:nvSpPr>
            <p:spPr>
              <a:xfrm>
                <a:off x="311700" y="1152475"/>
                <a:ext cx="4208261" cy="3416400"/>
              </a:xfrm>
              <a:prstGeom prst="rect">
                <a:avLst/>
              </a:prstGeom>
            </p:spPr>
            <p:txBody>
              <a:bodyPr spcFirstLastPara="1" wrap="square" lIns="91425" tIns="91425" rIns="91425" bIns="91425" anchor="ctr" anchorCtr="0">
                <a:normAutofit fontScale="77500" lnSpcReduction="20000"/>
              </a:bodyPr>
              <a:lstStyle/>
              <a:p>
                <a:pPr marL="0" indent="0" algn="ctr">
                  <a:lnSpc>
                    <a:spcPct val="114999"/>
                  </a:lnSpc>
                  <a:buNone/>
                </a:pPr>
                <a:r>
                  <a:rPr lang="it-IT" sz="2100" b="1"/>
                  <a:t>At each round of training: </a:t>
                </a:r>
              </a:p>
              <a:p>
                <a:pPr marL="0" indent="0" algn="ctr">
                  <a:lnSpc>
                    <a:spcPct val="114999"/>
                  </a:lnSpc>
                  <a:buNone/>
                </a:pPr>
                <a:endParaRPr lang="it-IT" sz="2100" b="1"/>
              </a:p>
              <a:p>
                <a:pPr marL="342900" algn="just">
                  <a:lnSpc>
                    <a:spcPct val="114999"/>
                  </a:lnSpc>
                  <a:buFont typeface="+mj-lt"/>
                  <a:buAutoNum type="arabicPeriod"/>
                </a:pPr>
                <a:r>
                  <a:rPr lang="en-US"/>
                  <a:t>A fraction </a:t>
                </a:r>
                <a14:m>
                  <m:oMath xmlns:m="http://schemas.openxmlformats.org/officeDocument/2006/math">
                    <m:r>
                      <a:rPr lang="en-US" i="1" dirty="0" smtClean="0">
                        <a:latin typeface="Cambria Math" panose="02040503050406030204" pitchFamily="18" charset="0"/>
                      </a:rPr>
                      <m:t>𝐶</m:t>
                    </m:r>
                  </m:oMath>
                </a14:m>
                <a:r>
                  <a:rPr lang="en-US"/>
                  <a:t> of the </a:t>
                </a:r>
                <a14:m>
                  <m:oMath xmlns:m="http://schemas.openxmlformats.org/officeDocument/2006/math">
                    <m:r>
                      <a:rPr lang="en-US" i="1" dirty="0" smtClean="0">
                        <a:latin typeface="Cambria Math" panose="02040503050406030204" pitchFamily="18" charset="0"/>
                      </a:rPr>
                      <m:t>𝐾</m:t>
                    </m:r>
                  </m:oMath>
                </a14:m>
                <a:r>
                  <a:rPr lang="en-US"/>
                  <a:t> clients is selected (</a:t>
                </a:r>
                <a14:m>
                  <m:oMath xmlns:m="http://schemas.openxmlformats.org/officeDocument/2006/math">
                    <m:r>
                      <a:rPr lang="en-US" i="1" dirty="0" smtClean="0">
                        <a:latin typeface="Cambria Math" panose="02040503050406030204" pitchFamily="18" charset="0"/>
                      </a:rPr>
                      <m:t>𝑚</m:t>
                    </m:r>
                  </m:oMath>
                </a14:m>
                <a:r>
                  <a:rPr lang="en-US"/>
                  <a:t> = active clients);</a:t>
                </a:r>
              </a:p>
              <a:p>
                <a:pPr marL="368300" algn="just">
                  <a:lnSpc>
                    <a:spcPct val="114999"/>
                  </a:lnSpc>
                  <a:buFont typeface="+mj-lt"/>
                  <a:buAutoNum type="arabicPeriod"/>
                </a:pPr>
                <a:r>
                  <a:rPr lang="en-US"/>
                  <a:t>The server sends to the active clients the current model (</a:t>
                </a:r>
                <a14:m>
                  <m:oMath xmlns:m="http://schemas.openxmlformats.org/officeDocument/2006/math">
                    <m:sSub>
                      <m:sSubPr>
                        <m:ctrlPr>
                          <a:rPr lang="en-US"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𝑡</m:t>
                        </m:r>
                      </m:sub>
                    </m:sSub>
                  </m:oMath>
                </a14:m>
                <a:r>
                  <a:rPr lang="en-US"/>
                  <a:t>);</a:t>
                </a:r>
              </a:p>
              <a:p>
                <a:pPr marL="342900" algn="just">
                  <a:lnSpc>
                    <a:spcPct val="114999"/>
                  </a:lnSpc>
                  <a:buFont typeface="+mj-lt"/>
                  <a:buAutoNum type="arabicPeriod"/>
                </a:pPr>
                <a:r>
                  <a:rPr lang="en-US"/>
                  <a:t>Each client uses its local data to train the model for a predefined number of epochs (</a:t>
                </a:r>
                <a14:m>
                  <m:oMath xmlns:m="http://schemas.openxmlformats.org/officeDocument/2006/math">
                    <m:r>
                      <a:rPr lang="en-US" i="1" dirty="0" smtClean="0">
                        <a:latin typeface="Cambria Math" panose="02040503050406030204" pitchFamily="18" charset="0"/>
                      </a:rPr>
                      <m:t>𝐸</m:t>
                    </m:r>
                  </m:oMath>
                </a14:m>
                <a:r>
                  <a:rPr lang="en-US"/>
                  <a:t>); </a:t>
                </a:r>
              </a:p>
              <a:p>
                <a:pPr marL="342900" algn="just">
                  <a:lnSpc>
                    <a:spcPct val="114999"/>
                  </a:lnSpc>
                  <a:buFont typeface="+mj-lt"/>
                  <a:buAutoNum type="arabicPeriod"/>
                </a:pPr>
                <a:r>
                  <a:rPr lang="en-US"/>
                  <a:t>The trained model (</a:t>
                </a:r>
                <a14:m>
                  <m:oMath xmlns:m="http://schemas.openxmlformats.org/officeDocument/2006/math">
                    <m:sSubSup>
                      <m:sSubSupPr>
                        <m:ctrlPr>
                          <a:rPr lang="en-US" i="1" smtClean="0">
                            <a:latin typeface="Cambria Math" panose="02040503050406030204" pitchFamily="18" charset="0"/>
                          </a:rPr>
                        </m:ctrlPr>
                      </m:sSubSupPr>
                      <m:e>
                        <m:r>
                          <a:rPr lang="it-IT" b="0" i="1" smtClean="0">
                            <a:latin typeface="Cambria Math" panose="02040503050406030204" pitchFamily="18" charset="0"/>
                          </a:rPr>
                          <m:t>𝑤</m:t>
                        </m:r>
                      </m:e>
                      <m:sub>
                        <m:r>
                          <a:rPr lang="it-IT" b="0" i="1" smtClean="0">
                            <a:latin typeface="Cambria Math" panose="02040503050406030204" pitchFamily="18" charset="0"/>
                          </a:rPr>
                          <m:t>𝑡</m:t>
                        </m:r>
                        <m:r>
                          <a:rPr lang="it-IT" b="0" i="1" smtClean="0">
                            <a:latin typeface="Cambria Math" panose="02040503050406030204" pitchFamily="18" charset="0"/>
                          </a:rPr>
                          <m:t>+1</m:t>
                        </m:r>
                      </m:sub>
                      <m:sup>
                        <m:r>
                          <a:rPr lang="it-IT" b="0" i="1" smtClean="0">
                            <a:latin typeface="Cambria Math" panose="02040503050406030204" pitchFamily="18" charset="0"/>
                          </a:rPr>
                          <m:t>𝑘</m:t>
                        </m:r>
                      </m:sup>
                    </m:sSubSup>
                  </m:oMath>
                </a14:m>
                <a:r>
                  <a:rPr lang="en-US"/>
                  <a:t>) is sent back to the server from each client;</a:t>
                </a:r>
              </a:p>
              <a:p>
                <a:pPr marL="342900" algn="just">
                  <a:lnSpc>
                    <a:spcPct val="114999"/>
                  </a:lnSpc>
                  <a:buFont typeface="+mj-lt"/>
                  <a:buAutoNum type="arabicPeriod"/>
                </a:pPr>
                <a:r>
                  <a:rPr lang="en-US"/>
                  <a:t>The new models obtained are used to update the current global model (</a:t>
                </a:r>
                <a14:m>
                  <m:oMath xmlns:m="http://schemas.openxmlformats.org/officeDocument/2006/math">
                    <m:sSub>
                      <m:sSubPr>
                        <m:ctrlPr>
                          <a:rPr lang="en-US" i="1">
                            <a:latin typeface="Cambria Math" panose="02040503050406030204" pitchFamily="18" charset="0"/>
                          </a:rPr>
                        </m:ctrlPr>
                      </m:sSubPr>
                      <m:e>
                        <m:r>
                          <a:rPr lang="it-IT" i="1">
                            <a:latin typeface="Cambria Math" panose="02040503050406030204" pitchFamily="18" charset="0"/>
                          </a:rPr>
                          <m:t>𝑤</m:t>
                        </m:r>
                      </m:e>
                      <m:sub>
                        <m:r>
                          <a:rPr lang="it-IT" i="1">
                            <a:latin typeface="Cambria Math" panose="02040503050406030204" pitchFamily="18" charset="0"/>
                          </a:rPr>
                          <m:t>𝑡</m:t>
                        </m:r>
                        <m:r>
                          <a:rPr lang="it-IT" b="0" i="1" smtClean="0">
                            <a:latin typeface="Cambria Math" panose="02040503050406030204" pitchFamily="18" charset="0"/>
                          </a:rPr>
                          <m:t>+1</m:t>
                        </m:r>
                      </m:sub>
                    </m:sSub>
                  </m:oMath>
                </a14:m>
                <a:r>
                  <a:rPr lang="en-US"/>
                  <a:t>).</a:t>
                </a:r>
              </a:p>
              <a:p>
                <a:pPr marL="0" indent="0" algn="just">
                  <a:lnSpc>
                    <a:spcPct val="114999"/>
                  </a:lnSpc>
                  <a:buNone/>
                </a:pPr>
                <a:endParaRPr lang="en-US"/>
              </a:p>
              <a:p>
                <a:pPr marL="0" indent="0" algn="just">
                  <a:lnSpc>
                    <a:spcPct val="114999"/>
                  </a:lnSpc>
                  <a:buNone/>
                </a:pPr>
                <a:r>
                  <a:rPr lang="en-US"/>
                  <a:t>This iterative method is followed for an a priori chosen number of rounds, in our case 1000.</a:t>
                </a:r>
              </a:p>
            </p:txBody>
          </p:sp>
        </mc:Choice>
        <mc:Fallback xmlns="">
          <p:sp>
            <p:nvSpPr>
              <p:cNvPr id="109" name="Google Shape;109;p26"/>
              <p:cNvSpPr txBox="1">
                <a:spLocks noGrp="1" noRot="1" noChangeAspect="1" noMove="1" noResize="1" noEditPoints="1" noAdjustHandles="1" noChangeArrowheads="1" noChangeShapeType="1" noTextEdit="1"/>
              </p:cNvSpPr>
              <p:nvPr>
                <p:ph type="body" idx="1"/>
              </p:nvPr>
            </p:nvSpPr>
            <p:spPr>
              <a:xfrm>
                <a:off x="311700" y="1152475"/>
                <a:ext cx="4208261" cy="3416400"/>
              </a:xfrm>
              <a:prstGeom prst="rect">
                <a:avLst/>
              </a:prstGeom>
              <a:blipFill>
                <a:blip r:embed="rId3"/>
                <a:stretch>
                  <a:fillRect l="-870" r="-435"/>
                </a:stretch>
              </a:blipFill>
            </p:spPr>
            <p:txBody>
              <a:bodyPr/>
              <a:lstStyle/>
              <a:p>
                <a:r>
                  <a:rPr lang="en-US">
                    <a:noFill/>
                  </a:rPr>
                  <a:t> </a:t>
                </a:r>
              </a:p>
            </p:txBody>
          </p:sp>
        </mc:Fallback>
      </mc:AlternateContent>
      <p:pic>
        <p:nvPicPr>
          <p:cNvPr id="3" name="Picture 2" descr="A picture containing text, screenshot, font, number&#10;&#10;Description automatically generated">
            <a:extLst>
              <a:ext uri="{FF2B5EF4-FFF2-40B4-BE49-F238E27FC236}">
                <a16:creationId xmlns:a16="http://schemas.microsoft.com/office/drawing/2014/main" id="{E92689E1-CD5C-D27D-CBA3-ECFAFA4C8010}"/>
              </a:ext>
            </a:extLst>
          </p:cNvPr>
          <p:cNvPicPr>
            <a:picLocks noChangeAspect="1"/>
          </p:cNvPicPr>
          <p:nvPr/>
        </p:nvPicPr>
        <p:blipFill>
          <a:blip r:embed="rId4"/>
          <a:stretch>
            <a:fillRect/>
          </a:stretch>
        </p:blipFill>
        <p:spPr>
          <a:xfrm>
            <a:off x="5172784" y="1152475"/>
            <a:ext cx="3659516" cy="3416401"/>
          </a:xfrm>
          <a:prstGeom prst="rect">
            <a:avLst/>
          </a:prstGeom>
        </p:spPr>
      </p:pic>
      <p:sp>
        <p:nvSpPr>
          <p:cNvPr id="2" name="Slide Number Placeholder 1">
            <a:extLst>
              <a:ext uri="{FF2B5EF4-FFF2-40B4-BE49-F238E27FC236}">
                <a16:creationId xmlns:a16="http://schemas.microsoft.com/office/drawing/2014/main" id="{02E1016F-426B-0F71-684F-F968608821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 smtClean="0"/>
              <a:t>5</a:t>
            </a:fld>
            <a:endParaRPr lang="it"/>
          </a:p>
        </p:txBody>
      </p:sp>
    </p:spTree>
    <p:extLst>
      <p:ext uri="{BB962C8B-B14F-4D97-AF65-F5344CB8AC3E}">
        <p14:creationId xmlns:p14="http://schemas.microsoft.com/office/powerpoint/2010/main" val="986204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939907-BB90-5589-6BA3-C774AD952574}"/>
              </a:ext>
            </a:extLst>
          </p:cNvPr>
          <p:cNvSpPr>
            <a:spLocks noGrp="1"/>
          </p:cNvSpPr>
          <p:nvPr>
            <p:ph type="title"/>
          </p:nvPr>
        </p:nvSpPr>
        <p:spPr/>
        <p:txBody>
          <a:bodyPr>
            <a:normAutofit fontScale="90000"/>
          </a:bodyPr>
          <a:lstStyle/>
          <a:p>
            <a:r>
              <a:rPr lang="it-IT"/>
              <a:t>DGFEMNIST: </a:t>
            </a:r>
            <a:r>
              <a:rPr lang="it-IT" err="1"/>
              <a:t>Results</a:t>
            </a:r>
            <a:r>
              <a:rPr lang="it-IT"/>
              <a:t> and </a:t>
            </a:r>
            <a:r>
              <a:rPr lang="it-IT" err="1"/>
              <a:t>discussion</a:t>
            </a:r>
          </a:p>
        </p:txBody>
      </p:sp>
      <p:pic>
        <p:nvPicPr>
          <p:cNvPr id="3" name="Immagine 3" descr="Immagine che contiene testo, clipart, grafica vettoriale, silhouette&#10;&#10;Descrizione generata automaticamente">
            <a:extLst>
              <a:ext uri="{FF2B5EF4-FFF2-40B4-BE49-F238E27FC236}">
                <a16:creationId xmlns:a16="http://schemas.microsoft.com/office/drawing/2014/main" id="{87CC0B16-A777-5FE8-B1AC-F6EDC109E80A}"/>
              </a:ext>
            </a:extLst>
          </p:cNvPr>
          <p:cNvPicPr>
            <a:picLocks noChangeAspect="1"/>
          </p:cNvPicPr>
          <p:nvPr/>
        </p:nvPicPr>
        <p:blipFill>
          <a:blip r:embed="rId2"/>
          <a:stretch>
            <a:fillRect/>
          </a:stretch>
        </p:blipFill>
        <p:spPr>
          <a:xfrm>
            <a:off x="4572001" y="1337309"/>
            <a:ext cx="4150518" cy="704376"/>
          </a:xfrm>
          <a:prstGeom prst="rect">
            <a:avLst/>
          </a:prstGeom>
        </p:spPr>
      </p:pic>
      <p:pic>
        <p:nvPicPr>
          <p:cNvPr id="4" name="Immagine 6" descr="Immagine che contiene tavolo&#10;&#10;Descrizione generata automaticamente">
            <a:extLst>
              <a:ext uri="{FF2B5EF4-FFF2-40B4-BE49-F238E27FC236}">
                <a16:creationId xmlns:a16="http://schemas.microsoft.com/office/drawing/2014/main" id="{8160FDBA-6C3A-849A-0C37-AFD50F065063}"/>
              </a:ext>
            </a:extLst>
          </p:cNvPr>
          <p:cNvPicPr>
            <a:picLocks noChangeAspect="1"/>
          </p:cNvPicPr>
          <p:nvPr/>
        </p:nvPicPr>
        <p:blipFill>
          <a:blip r:embed="rId3"/>
          <a:stretch>
            <a:fillRect/>
          </a:stretch>
        </p:blipFill>
        <p:spPr>
          <a:xfrm>
            <a:off x="357188" y="1253617"/>
            <a:ext cx="4114801" cy="3036316"/>
          </a:xfrm>
          <a:prstGeom prst="rect">
            <a:avLst/>
          </a:prstGeom>
        </p:spPr>
      </p:pic>
      <p:sp>
        <p:nvSpPr>
          <p:cNvPr id="5" name="CasellaDiTesto 4">
            <a:extLst>
              <a:ext uri="{FF2B5EF4-FFF2-40B4-BE49-F238E27FC236}">
                <a16:creationId xmlns:a16="http://schemas.microsoft.com/office/drawing/2014/main" id="{ED0976E0-797D-42B2-9A31-D641194ADEF9}"/>
              </a:ext>
            </a:extLst>
          </p:cNvPr>
          <p:cNvSpPr txBox="1"/>
          <p:nvPr/>
        </p:nvSpPr>
        <p:spPr>
          <a:xfrm>
            <a:off x="4627732" y="2362288"/>
            <a:ext cx="3947337"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r>
              <a:rPr lang="it-IT" sz="1200"/>
              <a:t>→  </a:t>
            </a:r>
            <a:r>
              <a:rPr lang="it-IT"/>
              <a:t>Better results with DGFEMNIST (greater distance between domains).</a:t>
            </a:r>
          </a:p>
          <a:p>
            <a:pPr marL="228600" indent="-228600"/>
            <a:endParaRPr lang="it-IT"/>
          </a:p>
          <a:p>
            <a:pPr marL="228600" indent="-228600"/>
            <a:endParaRPr lang="it-IT"/>
          </a:p>
          <a:p>
            <a:pPr marL="285750" indent="-285750"/>
            <a:endParaRPr lang="it-IT"/>
          </a:p>
          <a:p>
            <a:pPr marL="171450" indent="-171450"/>
            <a:r>
              <a:rPr lang="it-IT"/>
              <a:t>→ Having IID domain distribution among clients almost always helps.</a:t>
            </a:r>
          </a:p>
        </p:txBody>
      </p:sp>
      <mc:AlternateContent xmlns:mc="http://schemas.openxmlformats.org/markup-compatibility/2006" xmlns:p14="http://schemas.microsoft.com/office/powerpoint/2010/main">
        <mc:Choice Requires="p14">
          <p:contentPart p14:bwMode="auto" r:id="rId4">
            <p14:nvContentPartPr>
              <p14:cNvPr id="12" name="Input penna 11">
                <a:extLst>
                  <a:ext uri="{FF2B5EF4-FFF2-40B4-BE49-F238E27FC236}">
                    <a16:creationId xmlns:a16="http://schemas.microsoft.com/office/drawing/2014/main" id="{3D3EC63E-D754-3A5E-2F8D-6D96735CCA2C}"/>
                  </a:ext>
                </a:extLst>
              </p14:cNvPr>
              <p14:cNvContentPartPr/>
              <p14:nvPr/>
            </p14:nvContentPartPr>
            <p14:xfrm>
              <a:off x="4020435" y="2232837"/>
              <a:ext cx="218385" cy="26753"/>
            </p14:xfrm>
          </p:contentPart>
        </mc:Choice>
        <mc:Fallback xmlns="">
          <p:pic>
            <p:nvPicPr>
              <p:cNvPr id="12" name="Input penna 11">
                <a:extLst>
                  <a:ext uri="{FF2B5EF4-FFF2-40B4-BE49-F238E27FC236}">
                    <a16:creationId xmlns:a16="http://schemas.microsoft.com/office/drawing/2014/main" id="{3D3EC63E-D754-3A5E-2F8D-6D96735CCA2C}"/>
                  </a:ext>
                </a:extLst>
              </p:cNvPr>
              <p:cNvPicPr/>
              <p:nvPr/>
            </p:nvPicPr>
            <p:blipFill>
              <a:blip r:embed="rId5"/>
              <a:stretch>
                <a:fillRect/>
              </a:stretch>
            </p:blipFill>
            <p:spPr>
              <a:xfrm>
                <a:off x="3966557" y="2125825"/>
                <a:ext cx="325782" cy="2404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put penna 12">
                <a:extLst>
                  <a:ext uri="{FF2B5EF4-FFF2-40B4-BE49-F238E27FC236}">
                    <a16:creationId xmlns:a16="http://schemas.microsoft.com/office/drawing/2014/main" id="{137CA3B4-EC86-1AD9-524F-7B770A5BF589}"/>
                  </a:ext>
                </a:extLst>
              </p14:cNvPr>
              <p14:cNvContentPartPr/>
              <p14:nvPr/>
            </p14:nvContentPartPr>
            <p14:xfrm>
              <a:off x="4013790" y="3728040"/>
              <a:ext cx="225203" cy="6645"/>
            </p14:xfrm>
          </p:contentPart>
        </mc:Choice>
        <mc:Fallback xmlns="">
          <p:pic>
            <p:nvPicPr>
              <p:cNvPr id="13" name="Input penna 12">
                <a:extLst>
                  <a:ext uri="{FF2B5EF4-FFF2-40B4-BE49-F238E27FC236}">
                    <a16:creationId xmlns:a16="http://schemas.microsoft.com/office/drawing/2014/main" id="{137CA3B4-EC86-1AD9-524F-7B770A5BF589}"/>
                  </a:ext>
                </a:extLst>
              </p:cNvPr>
              <p:cNvPicPr/>
              <p:nvPr/>
            </p:nvPicPr>
            <p:blipFill>
              <a:blip r:embed="rId7"/>
              <a:stretch>
                <a:fillRect/>
              </a:stretch>
            </p:blipFill>
            <p:spPr>
              <a:xfrm>
                <a:off x="3959914" y="1734540"/>
                <a:ext cx="332596" cy="3987000"/>
              </a:xfrm>
              <a:prstGeom prst="rect">
                <a:avLst/>
              </a:prstGeom>
            </p:spPr>
          </p:pic>
        </mc:Fallback>
      </mc:AlternateContent>
      <p:sp>
        <p:nvSpPr>
          <p:cNvPr id="6" name="Slide Number Placeholder 5">
            <a:extLst>
              <a:ext uri="{FF2B5EF4-FFF2-40B4-BE49-F238E27FC236}">
                <a16:creationId xmlns:a16="http://schemas.microsoft.com/office/drawing/2014/main" id="{DE81E63D-1D7F-25AF-74C6-227170E633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 smtClean="0"/>
              <a:t>50</a:t>
            </a:fld>
            <a:endParaRPr lang="it"/>
          </a:p>
        </p:txBody>
      </p:sp>
    </p:spTree>
    <p:extLst>
      <p:ext uri="{BB962C8B-B14F-4D97-AF65-F5344CB8AC3E}">
        <p14:creationId xmlns:p14="http://schemas.microsoft.com/office/powerpoint/2010/main" val="29212611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3331DD0D-08A4-E584-CDBF-3D1777522E55}"/>
              </a:ext>
            </a:extLst>
          </p:cNvPr>
          <p:cNvSpPr>
            <a:spLocks noGrp="1"/>
          </p:cNvSpPr>
          <p:nvPr>
            <p:ph type="body" idx="1"/>
          </p:nvPr>
        </p:nvSpPr>
        <p:spPr>
          <a:xfrm>
            <a:off x="311700" y="267628"/>
            <a:ext cx="5799168" cy="4586869"/>
          </a:xfrm>
        </p:spPr>
        <p:txBody>
          <a:bodyPr anchor="ctr">
            <a:normAutofit/>
          </a:bodyPr>
          <a:lstStyle/>
          <a:p>
            <a:pPr marL="114300" indent="0">
              <a:buNone/>
            </a:pPr>
            <a:r>
              <a:rPr lang="it-IT" sz="2500">
                <a:solidFill>
                  <a:schemeClr val="tx1"/>
                </a:solidFill>
              </a:rPr>
              <a:t>To sum up </a:t>
            </a:r>
          </a:p>
          <a:p>
            <a:pPr lvl="0">
              <a:buClr>
                <a:srgbClr val="595959"/>
              </a:buClr>
            </a:pPr>
            <a:r>
              <a:rPr lang="it-IT" sz="1400">
                <a:solidFill>
                  <a:srgbClr val="595959"/>
                </a:solidFill>
              </a:rPr>
              <a:t>New dataset </a:t>
            </a:r>
            <a:r>
              <a:rPr lang="it-IT" sz="1400" err="1">
                <a:solidFill>
                  <a:srgbClr val="595959"/>
                </a:solidFill>
              </a:rPr>
              <a:t>proposed</a:t>
            </a:r>
            <a:r>
              <a:rPr lang="it-IT" sz="1400">
                <a:solidFill>
                  <a:srgbClr val="595959"/>
                </a:solidFill>
              </a:rPr>
              <a:t>: DGFEMNIST;</a:t>
            </a:r>
          </a:p>
          <a:p>
            <a:pPr>
              <a:lnSpc>
                <a:spcPct val="114999"/>
              </a:lnSpc>
              <a:buClr>
                <a:srgbClr val="595959"/>
              </a:buClr>
            </a:pPr>
            <a:r>
              <a:rPr lang="it-IT" sz="1400" err="1">
                <a:solidFill>
                  <a:srgbClr val="595959"/>
                </a:solidFill>
              </a:rPr>
              <a:t>Implemented</a:t>
            </a:r>
            <a:r>
              <a:rPr lang="it-IT" sz="1400">
                <a:solidFill>
                  <a:srgbClr val="595959"/>
                </a:solidFill>
              </a:rPr>
              <a:t> DANN in </a:t>
            </a:r>
            <a:r>
              <a:rPr lang="it-IT" sz="1400" err="1">
                <a:solidFill>
                  <a:srgbClr val="595959"/>
                </a:solidFill>
              </a:rPr>
              <a:t>Federated</a:t>
            </a:r>
            <a:r>
              <a:rPr lang="it-IT" sz="1400">
                <a:solidFill>
                  <a:srgbClr val="595959"/>
                </a:solidFill>
              </a:rPr>
              <a:t> framework; </a:t>
            </a:r>
          </a:p>
          <a:p>
            <a:pPr>
              <a:lnSpc>
                <a:spcPct val="114999"/>
              </a:lnSpc>
              <a:buClr>
                <a:srgbClr val="595959"/>
              </a:buClr>
            </a:pPr>
            <a:r>
              <a:rPr lang="it-IT" sz="1400" err="1">
                <a:solidFill>
                  <a:srgbClr val="595959"/>
                </a:solidFill>
              </a:rPr>
              <a:t>Extensively</a:t>
            </a:r>
            <a:r>
              <a:rPr lang="it-IT" sz="1400">
                <a:solidFill>
                  <a:srgbClr val="595959"/>
                </a:solidFill>
              </a:rPr>
              <a:t> </a:t>
            </a:r>
            <a:r>
              <a:rPr lang="it-IT" sz="1400" err="1">
                <a:solidFill>
                  <a:srgbClr val="595959"/>
                </a:solidFill>
              </a:rPr>
              <a:t>tested</a:t>
            </a:r>
            <a:r>
              <a:rPr lang="it-IT" sz="1400">
                <a:solidFill>
                  <a:srgbClr val="595959"/>
                </a:solidFill>
              </a:rPr>
              <a:t> </a:t>
            </a:r>
            <a:r>
              <a:rPr lang="it-IT" sz="1400" err="1">
                <a:solidFill>
                  <a:srgbClr val="595959"/>
                </a:solidFill>
              </a:rPr>
              <a:t>several</a:t>
            </a:r>
            <a:r>
              <a:rPr lang="it-IT" sz="1400">
                <a:solidFill>
                  <a:srgbClr val="595959"/>
                </a:solidFill>
              </a:rPr>
              <a:t> SOTA </a:t>
            </a:r>
            <a:r>
              <a:rPr lang="it-IT" sz="1400" err="1">
                <a:solidFill>
                  <a:srgbClr val="595959"/>
                </a:solidFill>
              </a:rPr>
              <a:t>solutions</a:t>
            </a:r>
            <a:r>
              <a:rPr lang="it-IT" sz="1400">
                <a:solidFill>
                  <a:srgbClr val="595959"/>
                </a:solidFill>
              </a:rPr>
              <a:t> for </a:t>
            </a:r>
            <a:r>
              <a:rPr lang="it-IT" sz="1400" err="1">
                <a:solidFill>
                  <a:srgbClr val="595959"/>
                </a:solidFill>
              </a:rPr>
              <a:t>federated</a:t>
            </a:r>
            <a:r>
              <a:rPr lang="it-IT" sz="1400">
                <a:solidFill>
                  <a:srgbClr val="595959"/>
                </a:solidFill>
              </a:rPr>
              <a:t> learning (600+ </a:t>
            </a:r>
            <a:r>
              <a:rPr lang="it-IT" sz="1400" err="1">
                <a:solidFill>
                  <a:srgbClr val="595959"/>
                </a:solidFill>
              </a:rPr>
              <a:t>total</a:t>
            </a:r>
            <a:r>
              <a:rPr lang="it-IT" sz="1400">
                <a:solidFill>
                  <a:srgbClr val="595959"/>
                </a:solidFill>
              </a:rPr>
              <a:t> </a:t>
            </a:r>
            <a:r>
              <a:rPr lang="it-IT" sz="1400" err="1">
                <a:solidFill>
                  <a:srgbClr val="595959"/>
                </a:solidFill>
              </a:rPr>
              <a:t>runs</a:t>
            </a:r>
            <a:r>
              <a:rPr lang="it-IT" sz="1400">
                <a:solidFill>
                  <a:srgbClr val="595959"/>
                </a:solidFill>
              </a:rPr>
              <a:t> on </a:t>
            </a:r>
            <a:r>
              <a:rPr lang="it-IT" sz="1400" err="1">
                <a:solidFill>
                  <a:srgbClr val="595959"/>
                </a:solidFill>
              </a:rPr>
              <a:t>WandB</a:t>
            </a:r>
            <a:r>
              <a:rPr lang="it-IT" sz="1400">
                <a:solidFill>
                  <a:srgbClr val="595959"/>
                </a:solidFill>
              </a:rPr>
              <a:t>, 1000 rounds </a:t>
            </a:r>
            <a:r>
              <a:rPr lang="it-IT" sz="1400" err="1">
                <a:solidFill>
                  <a:srgbClr val="595959"/>
                </a:solidFill>
              </a:rPr>
              <a:t>each</a:t>
            </a:r>
            <a:r>
              <a:rPr lang="it-IT" sz="1400">
                <a:solidFill>
                  <a:srgbClr val="595959"/>
                </a:solidFill>
              </a:rPr>
              <a:t>).</a:t>
            </a:r>
            <a:endParaRPr lang="it-IT">
              <a:solidFill>
                <a:srgbClr val="595959"/>
              </a:solidFill>
            </a:endParaRPr>
          </a:p>
          <a:p>
            <a:pPr marL="114300" indent="0">
              <a:buNone/>
            </a:pPr>
            <a:endParaRPr lang="it-IT">
              <a:solidFill>
                <a:schemeClr val="tx1"/>
              </a:solidFill>
            </a:endParaRPr>
          </a:p>
          <a:p>
            <a:pPr marL="114300" indent="0">
              <a:buNone/>
            </a:pPr>
            <a:r>
              <a:rPr lang="it-IT" sz="2500" err="1">
                <a:solidFill>
                  <a:schemeClr val="tx1"/>
                </a:solidFill>
              </a:rPr>
              <a:t>Conclusions</a:t>
            </a:r>
            <a:r>
              <a:rPr lang="it-IT" sz="2500">
                <a:solidFill>
                  <a:schemeClr val="tx1"/>
                </a:solidFill>
              </a:rPr>
              <a:t>...</a:t>
            </a:r>
          </a:p>
          <a:p>
            <a:r>
              <a:rPr lang="it-IT" sz="1400" err="1"/>
              <a:t>Satisfactory</a:t>
            </a:r>
            <a:r>
              <a:rPr lang="it-IT" sz="1400"/>
              <a:t> </a:t>
            </a:r>
            <a:r>
              <a:rPr lang="it-IT" sz="1400" err="1"/>
              <a:t>results</a:t>
            </a:r>
            <a:r>
              <a:rPr lang="it-IT" sz="1400"/>
              <a:t> </a:t>
            </a:r>
            <a:r>
              <a:rPr lang="it-IT" sz="1400" err="1"/>
              <a:t>exceeding</a:t>
            </a:r>
            <a:r>
              <a:rPr lang="it-IT" sz="1400"/>
              <a:t> </a:t>
            </a:r>
            <a:r>
              <a:rPr lang="it-IT" sz="1400" err="1"/>
              <a:t>both</a:t>
            </a:r>
            <a:r>
              <a:rPr lang="it-IT" sz="1400"/>
              <a:t> the </a:t>
            </a:r>
            <a:r>
              <a:rPr lang="it-IT" sz="1400" err="1"/>
              <a:t>results</a:t>
            </a:r>
            <a:r>
              <a:rPr lang="it-IT" sz="1400"/>
              <a:t> </a:t>
            </a:r>
            <a:r>
              <a:rPr lang="it-IT" sz="1400" err="1"/>
              <a:t>obtained</a:t>
            </a:r>
            <a:r>
              <a:rPr lang="it-IT" sz="1400"/>
              <a:t> with </a:t>
            </a:r>
            <a:r>
              <a:rPr lang="it-IT" sz="1400" err="1"/>
              <a:t>FedAvg</a:t>
            </a:r>
            <a:r>
              <a:rPr lang="it-IT" sz="1400"/>
              <a:t> and </a:t>
            </a:r>
            <a:r>
              <a:rPr lang="it-IT" sz="1400" err="1"/>
              <a:t>FedSR</a:t>
            </a:r>
            <a:r>
              <a:rPr lang="it-IT" sz="1400"/>
              <a:t>;</a:t>
            </a:r>
          </a:p>
          <a:p>
            <a:pPr>
              <a:lnSpc>
                <a:spcPct val="114999"/>
              </a:lnSpc>
            </a:pPr>
            <a:r>
              <a:rPr lang="it-IT" sz="1400" err="1"/>
              <a:t>Maintains</a:t>
            </a:r>
            <a:r>
              <a:rPr lang="it-IT" sz="1400"/>
              <a:t> client privacy.</a:t>
            </a:r>
            <a:endParaRPr lang="it-IT"/>
          </a:p>
          <a:p>
            <a:pPr marL="114300" indent="0">
              <a:lnSpc>
                <a:spcPct val="114999"/>
              </a:lnSpc>
              <a:buNone/>
            </a:pPr>
            <a:endParaRPr lang="it-IT"/>
          </a:p>
          <a:p>
            <a:pPr marL="114300" indent="0">
              <a:lnSpc>
                <a:spcPct val="114999"/>
              </a:lnSpc>
              <a:buNone/>
            </a:pPr>
            <a:r>
              <a:rPr lang="it-IT" sz="2500">
                <a:solidFill>
                  <a:schemeClr val="tx1"/>
                </a:solidFill>
              </a:rPr>
              <a:t>... and Future Works</a:t>
            </a:r>
          </a:p>
          <a:p>
            <a:pPr>
              <a:lnSpc>
                <a:spcPct val="114999"/>
              </a:lnSpc>
            </a:pPr>
            <a:r>
              <a:rPr lang="it-IT" sz="1400"/>
              <a:t>More </a:t>
            </a:r>
            <a:r>
              <a:rPr lang="it-IT" sz="1400" err="1"/>
              <a:t>complex</a:t>
            </a:r>
            <a:r>
              <a:rPr lang="it-IT" sz="1400"/>
              <a:t> (base) networks and datasets </a:t>
            </a:r>
            <a:r>
              <a:rPr lang="it-IT" sz="1400" err="1"/>
              <a:t>may</a:t>
            </a:r>
            <a:r>
              <a:rPr lang="it-IT" sz="1400"/>
              <a:t> be </a:t>
            </a:r>
            <a:r>
              <a:rPr lang="it-IT" sz="1400" err="1"/>
              <a:t>analysed</a:t>
            </a:r>
            <a:r>
              <a:rPr lang="it-IT" sz="1400"/>
              <a:t>;</a:t>
            </a:r>
          </a:p>
          <a:p>
            <a:pPr>
              <a:lnSpc>
                <a:spcPct val="114999"/>
              </a:lnSpc>
            </a:pPr>
            <a:r>
              <a:rPr lang="it-IT" sz="1400"/>
              <a:t>More </a:t>
            </a:r>
            <a:r>
              <a:rPr lang="it-IT" sz="1400" err="1"/>
              <a:t>complex</a:t>
            </a:r>
            <a:r>
              <a:rPr lang="it-IT" sz="1400"/>
              <a:t> </a:t>
            </a:r>
            <a:r>
              <a:rPr lang="it-IT" sz="1400" err="1"/>
              <a:t>divergence</a:t>
            </a:r>
            <a:r>
              <a:rPr lang="it-IT" sz="1400"/>
              <a:t> </a:t>
            </a:r>
            <a:r>
              <a:rPr lang="it-IT" sz="1400" err="1"/>
              <a:t>approximation</a:t>
            </a:r>
            <a:r>
              <a:rPr lang="it-IT" sz="1400"/>
              <a:t> </a:t>
            </a:r>
            <a:r>
              <a:rPr lang="it-IT" sz="1400" err="1"/>
              <a:t>regularisations</a:t>
            </a:r>
            <a:r>
              <a:rPr lang="it-IT" sz="1400"/>
              <a:t> can be </a:t>
            </a:r>
            <a:r>
              <a:rPr lang="it-IT" sz="1400" err="1"/>
              <a:t>analysed</a:t>
            </a:r>
            <a:r>
              <a:rPr lang="it-IT" sz="1400"/>
              <a:t>.</a:t>
            </a:r>
          </a:p>
        </p:txBody>
      </p:sp>
      <p:sp>
        <p:nvSpPr>
          <p:cNvPr id="4" name="Slide Number Placeholder 3">
            <a:extLst>
              <a:ext uri="{FF2B5EF4-FFF2-40B4-BE49-F238E27FC236}">
                <a16:creationId xmlns:a16="http://schemas.microsoft.com/office/drawing/2014/main" id="{B46E9604-71D6-CA86-10A5-1773CD30BC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 smtClean="0"/>
              <a:t>51</a:t>
            </a:fld>
            <a:endParaRPr lang="it"/>
          </a:p>
        </p:txBody>
      </p:sp>
      <p:pic>
        <p:nvPicPr>
          <p:cNvPr id="5" name="Immagine 5" descr="Immagine che contiene grafico&#10;&#10;Descrizione generata automaticamente">
            <a:extLst>
              <a:ext uri="{FF2B5EF4-FFF2-40B4-BE49-F238E27FC236}">
                <a16:creationId xmlns:a16="http://schemas.microsoft.com/office/drawing/2014/main" id="{474988F7-93E2-A6FA-5762-62F9DD137859}"/>
              </a:ext>
            </a:extLst>
          </p:cNvPr>
          <p:cNvPicPr>
            <a:picLocks noChangeAspect="1"/>
          </p:cNvPicPr>
          <p:nvPr/>
        </p:nvPicPr>
        <p:blipFill>
          <a:blip r:embed="rId2"/>
          <a:stretch>
            <a:fillRect/>
          </a:stretch>
        </p:blipFill>
        <p:spPr>
          <a:xfrm>
            <a:off x="6396515" y="1385915"/>
            <a:ext cx="2350293" cy="2350293"/>
          </a:xfrm>
          <a:prstGeom prst="rect">
            <a:avLst/>
          </a:prstGeom>
        </p:spPr>
      </p:pic>
    </p:spTree>
    <p:extLst>
      <p:ext uri="{BB962C8B-B14F-4D97-AF65-F5344CB8AC3E}">
        <p14:creationId xmlns:p14="http://schemas.microsoft.com/office/powerpoint/2010/main" val="1370803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67"/>
          <p:cNvSpPr txBox="1">
            <a:spLocks noGrp="1"/>
          </p:cNvSpPr>
          <p:nvPr>
            <p:ph type="title"/>
          </p:nvPr>
        </p:nvSpPr>
        <p:spPr>
          <a:xfrm>
            <a:off x="311700" y="2219700"/>
            <a:ext cx="8520600" cy="7041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it" sz="5400">
                <a:solidFill>
                  <a:srgbClr val="201449"/>
                </a:solidFill>
              </a:rPr>
              <a:t>Thank you for the attention! </a:t>
            </a:r>
            <a:endParaRPr/>
          </a:p>
        </p:txBody>
      </p:sp>
      <p:pic>
        <p:nvPicPr>
          <p:cNvPr id="504" name="Google Shape;504;p67"/>
          <p:cNvPicPr preferRelativeResize="0"/>
          <p:nvPr/>
        </p:nvPicPr>
        <p:blipFill rotWithShape="1">
          <a:blip r:embed="rId3">
            <a:alphaModFix/>
          </a:blip>
          <a:srcRect/>
          <a:stretch/>
        </p:blipFill>
        <p:spPr>
          <a:xfrm>
            <a:off x="127775" y="41775"/>
            <a:ext cx="2042530" cy="1148351"/>
          </a:xfrm>
          <a:prstGeom prst="rect">
            <a:avLst/>
          </a:prstGeom>
          <a:noFill/>
          <a:ln>
            <a:noFill/>
          </a:ln>
        </p:spPr>
      </p:pic>
      <p:sp>
        <p:nvSpPr>
          <p:cNvPr id="2" name="Google Shape;100;p25">
            <a:extLst>
              <a:ext uri="{FF2B5EF4-FFF2-40B4-BE49-F238E27FC236}">
                <a16:creationId xmlns:a16="http://schemas.microsoft.com/office/drawing/2014/main" id="{21B81959-6039-E315-E2BF-6C6DDBFDE3A8}"/>
              </a:ext>
            </a:extLst>
          </p:cNvPr>
          <p:cNvSpPr txBox="1"/>
          <p:nvPr/>
        </p:nvSpPr>
        <p:spPr>
          <a:xfrm>
            <a:off x="7587900" y="4202125"/>
            <a:ext cx="1414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it" sz="1400" b="0" i="0" u="none" strike="noStrike" cap="none">
                <a:solidFill>
                  <a:srgbClr val="000000"/>
                </a:solidFill>
                <a:latin typeface="Avenir"/>
                <a:ea typeface="Avenir"/>
                <a:cs typeface="Avenir"/>
                <a:sym typeface="Avenir"/>
              </a:rPr>
              <a:t>MLDL</a:t>
            </a:r>
            <a:r>
              <a:rPr lang="it">
                <a:latin typeface="Avenir"/>
                <a:ea typeface="Avenir"/>
                <a:cs typeface="Avenir"/>
                <a:sym typeface="Avenir"/>
              </a:rPr>
              <a:t> </a:t>
            </a:r>
            <a:r>
              <a:rPr lang="it" sz="1400" b="0" i="0" u="none" strike="noStrike" cap="none">
                <a:solidFill>
                  <a:srgbClr val="000000"/>
                </a:solidFill>
                <a:latin typeface="Avenir"/>
                <a:ea typeface="Avenir"/>
                <a:cs typeface="Avenir"/>
                <a:sym typeface="Avenir"/>
              </a:rPr>
              <a:t>202</a:t>
            </a:r>
            <a:r>
              <a:rPr lang="it">
                <a:latin typeface="Avenir"/>
                <a:ea typeface="Avenir"/>
                <a:cs typeface="Avenir"/>
                <a:sym typeface="Avenir"/>
              </a:rPr>
              <a:t>2</a:t>
            </a:r>
            <a:r>
              <a:rPr lang="it" sz="1400" b="0" i="0" u="none" strike="noStrike" cap="none">
                <a:solidFill>
                  <a:srgbClr val="000000"/>
                </a:solidFill>
                <a:latin typeface="Avenir"/>
                <a:ea typeface="Avenir"/>
                <a:cs typeface="Avenir"/>
                <a:sym typeface="Avenir"/>
              </a:rPr>
              <a:t>/202</a:t>
            </a:r>
            <a:r>
              <a:rPr lang="it">
                <a:latin typeface="Avenir"/>
                <a:ea typeface="Avenir"/>
                <a:cs typeface="Avenir"/>
                <a:sym typeface="Avenir"/>
              </a:rPr>
              <a:t>3</a:t>
            </a:r>
            <a:endParaRPr sz="1400" b="0" i="0" u="none" strike="noStrike" cap="none">
              <a:solidFill>
                <a:srgbClr val="000000"/>
              </a:solidFill>
              <a:latin typeface="Avenir"/>
              <a:ea typeface="Avenir"/>
              <a:cs typeface="Avenir"/>
              <a:sym typeface="Avenir"/>
            </a:endParaRPr>
          </a:p>
        </p:txBody>
      </p:sp>
      <p:sp>
        <p:nvSpPr>
          <p:cNvPr id="3" name="Slide Number Placeholder 2">
            <a:extLst>
              <a:ext uri="{FF2B5EF4-FFF2-40B4-BE49-F238E27FC236}">
                <a16:creationId xmlns:a16="http://schemas.microsoft.com/office/drawing/2014/main" id="{510CEBB3-F9E2-58E2-9EE3-DB4FA70A18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 smtClean="0"/>
              <a:t>52</a:t>
            </a:fld>
            <a:endParaRPr lang="it"/>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09186B-47E9-4AAB-1C33-520777CEE242}"/>
              </a:ext>
            </a:extLst>
          </p:cNvPr>
          <p:cNvSpPr>
            <a:spLocks noGrp="1"/>
          </p:cNvSpPr>
          <p:nvPr>
            <p:ph type="title"/>
          </p:nvPr>
        </p:nvSpPr>
        <p:spPr/>
        <p:txBody>
          <a:bodyPr>
            <a:normAutofit fontScale="90000"/>
          </a:bodyPr>
          <a:lstStyle/>
          <a:p>
            <a:r>
              <a:rPr lang="it-IT"/>
              <a:t>References</a:t>
            </a:r>
          </a:p>
        </p:txBody>
      </p:sp>
      <p:sp>
        <p:nvSpPr>
          <p:cNvPr id="8" name="Segnaposto testo 7">
            <a:extLst>
              <a:ext uri="{FF2B5EF4-FFF2-40B4-BE49-F238E27FC236}">
                <a16:creationId xmlns:a16="http://schemas.microsoft.com/office/drawing/2014/main" id="{AE845AE3-CEE0-AAD3-1323-B81AE960CE10}"/>
              </a:ext>
            </a:extLst>
          </p:cNvPr>
          <p:cNvSpPr>
            <a:spLocks noGrp="1"/>
          </p:cNvSpPr>
          <p:nvPr>
            <p:ph type="body" idx="1"/>
          </p:nvPr>
        </p:nvSpPr>
        <p:spPr>
          <a:xfrm>
            <a:off x="311700" y="1152475"/>
            <a:ext cx="8263425" cy="3723581"/>
          </a:xfrm>
        </p:spPr>
        <p:txBody>
          <a:bodyPr numCol="2">
            <a:normAutofit fontScale="55000" lnSpcReduction="20000"/>
          </a:bodyPr>
          <a:lstStyle/>
          <a:p>
            <a:pPr marL="114300" indent="0" algn="just">
              <a:lnSpc>
                <a:spcPct val="114999"/>
              </a:lnSpc>
              <a:buNone/>
            </a:pPr>
            <a:r>
              <a:rPr lang="it-IT" sz="1400"/>
              <a:t>[1] Google AI Blog, Federated Learning: Collaborative Machine Learning without Centralized Training Data.</a:t>
            </a:r>
            <a:endParaRPr lang="it-IT"/>
          </a:p>
          <a:p>
            <a:pPr marL="114300" indent="0" algn="just">
              <a:lnSpc>
                <a:spcPct val="114999"/>
              </a:lnSpc>
              <a:buNone/>
            </a:pPr>
            <a:br>
              <a:rPr lang="it-IT" sz="1400"/>
            </a:br>
            <a:r>
              <a:rPr lang="it-IT" sz="1400"/>
              <a:t>[2] Gregory Cohen, Saeed Afshar, Jonathan Tapson, and Andr ́e van Schaik. ”EMNIST: an extension of MNIST to handwritten letters”. ArXiv preprint arXiv:1702.05373, 2017.</a:t>
            </a:r>
            <a:endParaRPr lang="it-IT"/>
          </a:p>
          <a:p>
            <a:pPr marL="114300" indent="0" algn="just">
              <a:lnSpc>
                <a:spcPct val="114999"/>
              </a:lnSpc>
              <a:buNone/>
            </a:pPr>
            <a:br>
              <a:rPr lang="it-IT" sz="1400"/>
            </a:br>
            <a:r>
              <a:rPr lang="it-IT" sz="1400"/>
              <a:t>[3] McMahan, Brendan et al. “Communication-Efficient Learning of Deep Networks from Decentralized Data.” Proceedings of the 20th International Conference on Artificial Intelligence and Statistics, PMLR 54: 1273-1282, (2017).</a:t>
            </a:r>
            <a:endParaRPr lang="it-IT"/>
          </a:p>
          <a:p>
            <a:pPr marL="114300" indent="0" algn="just">
              <a:lnSpc>
                <a:spcPct val="114999"/>
              </a:lnSpc>
              <a:buNone/>
            </a:pPr>
            <a:br>
              <a:rPr lang="it-IT" sz="1400"/>
            </a:br>
            <a:r>
              <a:rPr lang="it-IT" sz="1400"/>
              <a:t>[4] Li, Tian, et al. “Federated Learning: Challenges, Methods, and Future Directions.” IEEE Signal Processing Magazine 37.3 (2020): 50-60.</a:t>
            </a:r>
            <a:endParaRPr lang="it-IT"/>
          </a:p>
          <a:p>
            <a:pPr marL="114300" indent="0" algn="just">
              <a:lnSpc>
                <a:spcPct val="114999"/>
              </a:lnSpc>
              <a:buNone/>
            </a:pPr>
            <a:br>
              <a:rPr lang="it-IT" sz="1400"/>
            </a:br>
            <a:r>
              <a:rPr lang="it-IT" sz="1400"/>
              <a:t>[5] Kairouz, Peter, et al. “Advances and Open Problems in Federated Learning.” arXiv preprint arXiv: 1912.04977 (2019).</a:t>
            </a:r>
            <a:endParaRPr lang="it-IT"/>
          </a:p>
          <a:p>
            <a:pPr marL="114300" indent="0" algn="just">
              <a:lnSpc>
                <a:spcPct val="114999"/>
              </a:lnSpc>
              <a:buNone/>
            </a:pPr>
            <a:br>
              <a:rPr lang="it-IT" sz="1400"/>
            </a:br>
            <a:r>
              <a:rPr lang="it-IT" sz="1400"/>
              <a:t>[6] Tzu-Ming Harry Hsu, Hang Qi, and Matthew Brown. “Measuring the effects of non-identical data distribution for federated visual classification.”, 2019.</a:t>
            </a:r>
            <a:endParaRPr lang="it-IT"/>
          </a:p>
          <a:p>
            <a:pPr marL="114300" indent="0" algn="just">
              <a:lnSpc>
                <a:spcPct val="114999"/>
              </a:lnSpc>
              <a:buNone/>
            </a:pPr>
            <a:br>
              <a:rPr lang="it-IT" sz="1400"/>
            </a:br>
            <a:r>
              <a:rPr lang="it-IT" sz="1400"/>
              <a:t>[7] Hsu TM.H. et al. “Federated Visual Classification with Real-World Data Distribution. European Conference on Computer Vision . ECCV 2020. Lecture Notes in Computer Science, vol 12355. Springer, Cham.</a:t>
            </a:r>
            <a:endParaRPr lang="it-IT"/>
          </a:p>
          <a:p>
            <a:pPr marL="114300" indent="0" algn="just">
              <a:lnSpc>
                <a:spcPct val="114999"/>
              </a:lnSpc>
              <a:buNone/>
            </a:pPr>
            <a:br>
              <a:rPr lang="it-IT" sz="1400"/>
            </a:br>
            <a:r>
              <a:rPr lang="it-IT" sz="1400"/>
              <a:t>[8] Yaroslav Ganin, Evgeniya Ustinova, Hana Ajakan, Pascal Ger main, Hugo Larochelle, Franc ̧ois Laviolette, Mario Marchand, Victor Lempitsky, ”Domain-Adversarial Training of Neural Networks”. arXiv:1505.07818 [stat.ML].</a:t>
            </a:r>
            <a:endParaRPr lang="it-IT"/>
          </a:p>
          <a:p>
            <a:pPr marL="114300" indent="0" algn="just">
              <a:lnSpc>
                <a:spcPct val="114999"/>
              </a:lnSpc>
              <a:buNone/>
            </a:pPr>
            <a:br>
              <a:rPr lang="it-IT" sz="1400"/>
            </a:br>
            <a:r>
              <a:rPr lang="it-IT" sz="1400"/>
              <a:t>[9] Isabela Albuquerque, et al.: ”Adversarial target-invariant representation learning for domain generalization”. arXiv preprint arXiv:1911.00804 (2020)</a:t>
            </a:r>
            <a:endParaRPr lang="it-IT"/>
          </a:p>
          <a:p>
            <a:pPr marL="114300" indent="0" algn="just">
              <a:lnSpc>
                <a:spcPct val="114999"/>
              </a:lnSpc>
              <a:buNone/>
            </a:pPr>
            <a:br>
              <a:rPr lang="it-IT" sz="1400"/>
            </a:br>
            <a:r>
              <a:rPr lang="it-IT" sz="1400"/>
              <a:t>[10] Caldarola, D., Caputo, B., &amp; Ciccone, M. (2022, October). “Improving generalization in federated learning by seeking flat minima.” In Computer Vision–ECCV 2022: 17th European Conference, Tel Aviv, Israel, October 23–27, 2022, Proceedings, Part XXIII (pp. 654-672). Cham: Springer Nature Switzerland.</a:t>
            </a:r>
            <a:endParaRPr lang="it-IT"/>
          </a:p>
          <a:p>
            <a:pPr marL="114300" indent="0" algn="just">
              <a:lnSpc>
                <a:spcPct val="114999"/>
              </a:lnSpc>
              <a:buNone/>
            </a:pPr>
            <a:br>
              <a:rPr lang="it-IT" sz="1400"/>
            </a:br>
            <a:r>
              <a:rPr lang="it-IT" sz="1400"/>
              <a:t>[11] Zhou, K., Liu, Z., Qiao, Y., Xiang, T., &amp; Loy, C. C. (2021). “Domain generalization in vision: A survey.” IEEE Transactions on Pattern Analysis and Machine Intelligence (TPAMI), 2022.</a:t>
            </a:r>
            <a:endParaRPr lang="it-IT"/>
          </a:p>
          <a:p>
            <a:pPr marL="114300" indent="0" algn="just">
              <a:lnSpc>
                <a:spcPct val="114999"/>
              </a:lnSpc>
              <a:buNone/>
            </a:pPr>
            <a:br>
              <a:rPr lang="it-IT" sz="1400"/>
            </a:br>
            <a:r>
              <a:rPr lang="it-IT" sz="1400"/>
              <a:t>[12] Liu, Quande, et al. ”FedDG: Federated domain generalization on medical image segmentation via episodic learning in continuous frequency space.” Proceedings of the IEEE/CVF Conference on Computer Vision and Pattern Recognition. 2021.</a:t>
            </a:r>
            <a:endParaRPr lang="it-IT"/>
          </a:p>
          <a:p>
            <a:pPr marL="114300" indent="0" algn="just">
              <a:lnSpc>
                <a:spcPct val="114999"/>
              </a:lnSpc>
              <a:buNone/>
            </a:pPr>
            <a:br>
              <a:rPr lang="it-IT" sz="1400"/>
            </a:br>
            <a:r>
              <a:rPr lang="it-IT" sz="1400"/>
              <a:t>[13] Zhang, Liling, et al. ”Federated learning with domain generalization.” arXiv preprint arXiv:2111.10487 (2021).</a:t>
            </a:r>
            <a:endParaRPr lang="it-IT"/>
          </a:p>
          <a:p>
            <a:pPr marL="114300" indent="0" algn="just">
              <a:lnSpc>
                <a:spcPct val="114999"/>
              </a:lnSpc>
              <a:buNone/>
            </a:pPr>
            <a:br>
              <a:rPr lang="it-IT" sz="1400"/>
            </a:br>
            <a:r>
              <a:rPr lang="it-IT" sz="1400"/>
              <a:t>[14] Nguyen, A. Tuan, Philip Torr, and Ser-Nam Lim. ”FedSR: A Simple and Effective Domain Generalization Method for Federated Learning.” Advances in Neural Information Processing Systems. 2022.</a:t>
            </a:r>
            <a:endParaRPr lang="it-IT"/>
          </a:p>
          <a:p>
            <a:pPr marL="114300" indent="0" algn="just">
              <a:lnSpc>
                <a:spcPct val="114999"/>
              </a:lnSpc>
              <a:buNone/>
            </a:pPr>
            <a:br>
              <a:rPr lang="it-IT" sz="1400"/>
            </a:br>
            <a:r>
              <a:rPr lang="it-IT" sz="1400"/>
              <a:t>[15] Caldas, Sebastian, et al. ”Leaf: A benchmark for federated settings.” Workshop on Federated Learning for Data Privacy and Confidentiality (2019).</a:t>
            </a:r>
            <a:endParaRPr lang="it-IT"/>
          </a:p>
          <a:p>
            <a:pPr marL="114300" indent="0" algn="just">
              <a:lnSpc>
                <a:spcPct val="114999"/>
              </a:lnSpc>
              <a:buNone/>
            </a:pPr>
            <a:br>
              <a:rPr lang="it-IT" sz="1400"/>
            </a:br>
            <a:r>
              <a:rPr lang="it-IT" sz="1400"/>
              <a:t>[16] Cho, Yae Jee, Jianyu Wang, and Gauri Joshi. ”Client Selection in Federated Learning: Convergence Analysis and Power-of-Choice Selection Strategies.”, arXiv preprint arXiv:2010.01243 (2020). 9</a:t>
            </a:r>
            <a:endParaRPr lang="it-IT"/>
          </a:p>
          <a:p>
            <a:pPr marL="114300" indent="0" algn="just">
              <a:lnSpc>
                <a:spcPct val="114999"/>
              </a:lnSpc>
              <a:buNone/>
            </a:pPr>
            <a:endParaRPr lang="en-US"/>
          </a:p>
        </p:txBody>
      </p:sp>
      <p:sp>
        <p:nvSpPr>
          <p:cNvPr id="3" name="Slide Number Placeholder 2">
            <a:extLst>
              <a:ext uri="{FF2B5EF4-FFF2-40B4-BE49-F238E27FC236}">
                <a16:creationId xmlns:a16="http://schemas.microsoft.com/office/drawing/2014/main" id="{DE67A770-49E7-5E83-6700-1095DE5A0A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 smtClean="0"/>
              <a:t>53</a:t>
            </a:fld>
            <a:endParaRPr lang="it"/>
          </a:p>
        </p:txBody>
      </p:sp>
    </p:spTree>
    <p:extLst>
      <p:ext uri="{BB962C8B-B14F-4D97-AF65-F5344CB8AC3E}">
        <p14:creationId xmlns:p14="http://schemas.microsoft.com/office/powerpoint/2010/main" val="31342590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BF1F-33C8-43F8-84C0-E9DD3448086B}"/>
              </a:ext>
            </a:extLst>
          </p:cNvPr>
          <p:cNvSpPr>
            <a:spLocks noGrp="1"/>
          </p:cNvSpPr>
          <p:nvPr>
            <p:ph type="title"/>
          </p:nvPr>
        </p:nvSpPr>
        <p:spPr/>
        <p:txBody>
          <a:bodyPr>
            <a:normAutofit fontScale="90000"/>
          </a:bodyPr>
          <a:lstStyle/>
          <a:p>
            <a:r>
              <a:rPr lang="it-IT"/>
              <a:t>Aggregation Function – A look in detail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6E13DD7-FB69-A260-45C8-F38FCD8A06DE}"/>
                  </a:ext>
                </a:extLst>
              </p:cNvPr>
              <p:cNvSpPr>
                <a:spLocks noGrp="1"/>
              </p:cNvSpPr>
              <p:nvPr>
                <p:ph type="body" idx="1"/>
              </p:nvPr>
            </p:nvSpPr>
            <p:spPr>
              <a:xfrm>
                <a:off x="311700" y="1017725"/>
                <a:ext cx="8520600" cy="3886784"/>
              </a:xfrm>
            </p:spPr>
            <p:txBody>
              <a:bodyPr anchor="ctr">
                <a:normAutofit/>
              </a:bodyPr>
              <a:lstStyle/>
              <a:p>
                <a:pPr algn="just"/>
                <a:r>
                  <a:rPr lang="it-IT"/>
                  <a:t>FedAvg aggregation: </a:t>
                </a:r>
              </a:p>
              <a:p>
                <a:pPr marL="114300" indent="0" algn="just">
                  <a:buNone/>
                </a:pPr>
                <a14:m>
                  <m:oMathPara xmlns:m="http://schemas.openxmlformats.org/officeDocument/2006/math">
                    <m:oMathParaPr>
                      <m:jc m:val="centerGroup"/>
                    </m:oMathParaPr>
                    <m:oMath xmlns:m="http://schemas.openxmlformats.org/officeDocument/2006/math">
                      <m:sSub>
                        <m:sSubPr>
                          <m:ctrlPr>
                            <a:rPr lang="it-IT"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𝑡</m:t>
                          </m:r>
                          <m:r>
                            <a:rPr lang="it-IT" b="0" i="1" smtClean="0">
                              <a:latin typeface="Cambria Math" panose="02040503050406030204" pitchFamily="18" charset="0"/>
                            </a:rPr>
                            <m:t>+1</m:t>
                          </m:r>
                        </m:sub>
                      </m:sSub>
                      <m:r>
                        <a:rPr lang="it-IT" b="0" i="1" smtClean="0">
                          <a:latin typeface="Cambria Math" panose="02040503050406030204" pitchFamily="18" charset="0"/>
                        </a:rPr>
                        <m:t>=</m:t>
                      </m:r>
                      <m:nary>
                        <m:naryPr>
                          <m:chr m:val="∑"/>
                          <m:ctrlPr>
                            <a:rPr lang="it-IT" b="0" i="1" smtClean="0">
                              <a:latin typeface="Cambria Math" panose="02040503050406030204" pitchFamily="18" charset="0"/>
                            </a:rPr>
                          </m:ctrlPr>
                        </m:naryPr>
                        <m:sub>
                          <m:r>
                            <m:rPr>
                              <m:brk m:alnAt="23"/>
                            </m:rPr>
                            <a:rPr lang="it-IT" b="0" i="1" smtClean="0">
                              <a:latin typeface="Cambria Math" panose="02040503050406030204" pitchFamily="18" charset="0"/>
                            </a:rPr>
                            <m:t>𝑘</m:t>
                          </m:r>
                          <m:r>
                            <a:rPr lang="it-IT" b="0" i="1" smtClean="0">
                              <a:latin typeface="Cambria Math" panose="02040503050406030204" pitchFamily="18" charset="0"/>
                            </a:rPr>
                            <m:t>=1</m:t>
                          </m:r>
                        </m:sub>
                        <m:sup>
                          <m:r>
                            <a:rPr lang="it-IT" b="0" i="1" smtClean="0">
                              <a:latin typeface="Cambria Math" panose="02040503050406030204" pitchFamily="18" charset="0"/>
                            </a:rPr>
                            <m:t>𝐾</m:t>
                          </m:r>
                        </m:sup>
                        <m:e>
                          <m:box>
                            <m:boxPr>
                              <m:ctrlPr>
                                <a:rPr lang="it-IT" b="0" i="1" smtClean="0">
                                  <a:latin typeface="Cambria Math" panose="02040503050406030204" pitchFamily="18" charset="0"/>
                                </a:rPr>
                              </m:ctrlPr>
                            </m:boxPr>
                            <m:e>
                              <m:argPr>
                                <m:argSz m:val="-1"/>
                              </m:argPr>
                              <m:f>
                                <m:fPr>
                                  <m:ctrlPr>
                                    <a:rPr lang="it-IT" b="0" i="1" smtClean="0">
                                      <a:latin typeface="Cambria Math" panose="02040503050406030204" pitchFamily="18" charset="0"/>
                                    </a:rPr>
                                  </m:ctrlPr>
                                </m:fPr>
                                <m:num>
                                  <m:sSub>
                                    <m:sSubPr>
                                      <m:ctrlPr>
                                        <a:rPr lang="it-IT" b="0" i="1" smtClean="0">
                                          <a:latin typeface="Cambria Math" panose="02040503050406030204" pitchFamily="18" charset="0"/>
                                        </a:rPr>
                                      </m:ctrlPr>
                                    </m:sSubPr>
                                    <m:e>
                                      <m:r>
                                        <a:rPr lang="it-IT" b="0" i="1" smtClean="0">
                                          <a:latin typeface="Cambria Math" panose="02040503050406030204" pitchFamily="18" charset="0"/>
                                        </a:rPr>
                                        <m:t>𝑛</m:t>
                                      </m:r>
                                    </m:e>
                                    <m:sub>
                                      <m:r>
                                        <a:rPr lang="it-IT" b="0" i="1" smtClean="0">
                                          <a:latin typeface="Cambria Math" panose="02040503050406030204" pitchFamily="18" charset="0"/>
                                        </a:rPr>
                                        <m:t>𝑘</m:t>
                                      </m:r>
                                    </m:sub>
                                  </m:sSub>
                                </m:num>
                                <m:den>
                                  <m:r>
                                    <a:rPr lang="it-IT" b="0" i="1" smtClean="0">
                                      <a:latin typeface="Cambria Math" panose="02040503050406030204" pitchFamily="18" charset="0"/>
                                    </a:rPr>
                                    <m:t>𝑛</m:t>
                                  </m:r>
                                </m:den>
                              </m:f>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 </m:t>
                                  </m:r>
                                  <m:r>
                                    <a:rPr lang="it-IT" b="0" i="1" smtClean="0">
                                      <a:latin typeface="Cambria Math" panose="02040503050406030204" pitchFamily="18" charset="0"/>
                                    </a:rPr>
                                    <m:t>𝑤</m:t>
                                  </m:r>
                                </m:e>
                                <m:sub>
                                  <m:r>
                                    <a:rPr lang="it-IT" b="0" i="1" smtClean="0">
                                      <a:latin typeface="Cambria Math" panose="02040503050406030204" pitchFamily="18" charset="0"/>
                                    </a:rPr>
                                    <m:t>𝑡</m:t>
                                  </m:r>
                                  <m:r>
                                    <a:rPr lang="it-IT" b="0" i="1" smtClean="0">
                                      <a:latin typeface="Cambria Math" panose="02040503050406030204" pitchFamily="18" charset="0"/>
                                    </a:rPr>
                                    <m:t>+1</m:t>
                                  </m:r>
                                </m:sub>
                                <m:sup>
                                  <m:r>
                                    <a:rPr lang="it-IT" b="0" i="1" smtClean="0">
                                      <a:latin typeface="Cambria Math" panose="02040503050406030204" pitchFamily="18" charset="0"/>
                                    </a:rPr>
                                    <m:t>𝑘</m:t>
                                  </m:r>
                                </m:sup>
                              </m:sSubSup>
                            </m:e>
                          </m:box>
                        </m:e>
                      </m:nary>
                    </m:oMath>
                  </m:oMathPara>
                </a14:m>
                <a:endParaRPr lang="it-IT"/>
              </a:p>
              <a:p>
                <a:pPr lvl="1" algn="just"/>
                <a:endParaRPr lang="it-IT"/>
              </a:p>
              <a:p>
                <a:pPr algn="just"/>
                <a:r>
                  <a:rPr lang="it-IT" b="1"/>
                  <a:t>Problem</a:t>
                </a:r>
                <a:r>
                  <a:rPr lang="it-IT"/>
                  <a:t>: </a:t>
                </a:r>
                <a:r>
                  <a:rPr lang="en-US"/>
                  <a:t>We do not have an </a:t>
                </a:r>
                <a:r>
                  <a:rPr lang="en-US" err="1"/>
                  <a:t>optimiser</a:t>
                </a:r>
                <a:r>
                  <a:rPr lang="en-US"/>
                  <a:t> that regulate the training phase of the server! </a:t>
                </a:r>
              </a:p>
              <a:p>
                <a:pPr lvl="1" algn="just"/>
                <a:endParaRPr lang="en-US"/>
              </a:p>
              <a:p>
                <a:pPr algn="just"/>
                <a:r>
                  <a:rPr lang="en-US" b="1"/>
                  <a:t>Idea</a:t>
                </a:r>
                <a:r>
                  <a:rPr lang="en-US"/>
                  <a:t>: Apply SGD step also at server-level at the end of each round! </a:t>
                </a:r>
              </a:p>
              <a:p>
                <a:pPr marL="114300" indent="0">
                  <a:buNone/>
                </a:pPr>
                <a:endParaRPr lang="it-IT"/>
              </a:p>
            </p:txBody>
          </p:sp>
        </mc:Choice>
        <mc:Fallback xmlns="">
          <p:sp>
            <p:nvSpPr>
              <p:cNvPr id="3" name="Text Placeholder 2">
                <a:extLst>
                  <a:ext uri="{FF2B5EF4-FFF2-40B4-BE49-F238E27FC236}">
                    <a16:creationId xmlns:a16="http://schemas.microsoft.com/office/drawing/2014/main" id="{D6E13DD7-FB69-A260-45C8-F38FCD8A06DE}"/>
                  </a:ext>
                </a:extLst>
              </p:cNvPr>
              <p:cNvSpPr>
                <a:spLocks noGrp="1" noRot="1" noChangeAspect="1" noMove="1" noResize="1" noEditPoints="1" noAdjustHandles="1" noChangeArrowheads="1" noChangeShapeType="1" noTextEdit="1"/>
              </p:cNvSpPr>
              <p:nvPr>
                <p:ph type="body" idx="1"/>
              </p:nvPr>
            </p:nvSpPr>
            <p:spPr>
              <a:xfrm>
                <a:off x="311700" y="1017725"/>
                <a:ext cx="8520600" cy="3886784"/>
              </a:xfrm>
              <a:blipFill>
                <a:blip r:embed="rId2"/>
                <a:stretch>
                  <a:fillRect r="-64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33AEA15-73C8-AA68-D83C-291FA688AF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 smtClean="0"/>
              <a:t>54</a:t>
            </a:fld>
            <a:endParaRPr lang="it"/>
          </a:p>
        </p:txBody>
      </p:sp>
    </p:spTree>
    <p:extLst>
      <p:ext uri="{BB962C8B-B14F-4D97-AF65-F5344CB8AC3E}">
        <p14:creationId xmlns:p14="http://schemas.microsoft.com/office/powerpoint/2010/main" val="3291305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BF1F-33C8-43F8-84C0-E9DD3448086B}"/>
              </a:ext>
            </a:extLst>
          </p:cNvPr>
          <p:cNvSpPr>
            <a:spLocks noGrp="1"/>
          </p:cNvSpPr>
          <p:nvPr>
            <p:ph type="title"/>
          </p:nvPr>
        </p:nvSpPr>
        <p:spPr/>
        <p:txBody>
          <a:bodyPr>
            <a:normAutofit fontScale="90000"/>
          </a:bodyPr>
          <a:lstStyle/>
          <a:p>
            <a:r>
              <a:rPr lang="it-IT"/>
              <a:t>Aggregation Function – Improvement</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6E13DD7-FB69-A260-45C8-F38FCD8A06DE}"/>
                  </a:ext>
                </a:extLst>
              </p:cNvPr>
              <p:cNvSpPr>
                <a:spLocks noGrp="1"/>
              </p:cNvSpPr>
              <p:nvPr>
                <p:ph type="body" idx="1"/>
              </p:nvPr>
            </p:nvSpPr>
            <p:spPr>
              <a:xfrm>
                <a:off x="311700" y="1017725"/>
                <a:ext cx="8520600" cy="3886784"/>
              </a:xfrm>
            </p:spPr>
            <p:txBody>
              <a:bodyPr>
                <a:normAutofit fontScale="92500" lnSpcReduction="10000"/>
              </a:bodyPr>
              <a:lstStyle/>
              <a:p>
                <a:pPr algn="just">
                  <a:buFont typeface="+mj-lt"/>
                  <a:buAutoNum type="arabicPeriod"/>
                </a:pPr>
                <a:r>
                  <a:rPr lang="en-US"/>
                  <a:t>Define the pseudo gradient: </a:t>
                </a:r>
              </a:p>
              <a:p>
                <a:pPr marL="596900" lvl="1" indent="0" algn="just">
                  <a:buNone/>
                </a:pPr>
                <a14:m>
                  <m:oMathPara xmlns:m="http://schemas.openxmlformats.org/officeDocument/2006/math">
                    <m:oMathParaPr>
                      <m:jc m:val="centerGroup"/>
                    </m:oMathParaPr>
                    <m:oMath xmlns:m="http://schemas.openxmlformats.org/officeDocument/2006/math">
                      <m:sSub>
                        <m:sSubPr>
                          <m:ctrlPr>
                            <a:rPr lang="it-IT" sz="1800" i="1" smtClean="0">
                              <a:latin typeface="Cambria Math" panose="02040503050406030204" pitchFamily="18" charset="0"/>
                            </a:rPr>
                          </m:ctrlPr>
                        </m:sSubPr>
                        <m:e>
                          <m:r>
                            <a:rPr lang="it-IT" sz="1800" i="1" smtClean="0">
                              <a:latin typeface="Cambria Math" panose="02040503050406030204" pitchFamily="18" charset="0"/>
                              <a:ea typeface="Cambria Math" panose="02040503050406030204" pitchFamily="18" charset="0"/>
                            </a:rPr>
                            <m:t>∆</m:t>
                          </m:r>
                        </m:e>
                        <m:sub>
                          <m:r>
                            <a:rPr lang="it-IT" sz="1800" b="0" i="1" smtClean="0">
                              <a:latin typeface="Cambria Math" panose="02040503050406030204" pitchFamily="18" charset="0"/>
                            </a:rPr>
                            <m:t>𝑡</m:t>
                          </m:r>
                        </m:sub>
                      </m:sSub>
                      <m:r>
                        <a:rPr lang="it-IT" sz="1800" b="0" i="1" smtClean="0">
                          <a:latin typeface="Cambria Math" panose="02040503050406030204" pitchFamily="18" charset="0"/>
                        </a:rPr>
                        <m:t>=</m:t>
                      </m:r>
                      <m:nary>
                        <m:naryPr>
                          <m:chr m:val="∑"/>
                          <m:ctrlPr>
                            <a:rPr lang="it-IT" sz="1800" b="0" i="1" smtClean="0">
                              <a:latin typeface="Cambria Math" panose="02040503050406030204" pitchFamily="18" charset="0"/>
                            </a:rPr>
                          </m:ctrlPr>
                        </m:naryPr>
                        <m:sub>
                          <m:r>
                            <m:rPr>
                              <m:brk m:alnAt="23"/>
                            </m:rPr>
                            <a:rPr lang="it-IT" sz="1800" b="0" i="1" smtClean="0">
                              <a:latin typeface="Cambria Math" panose="02040503050406030204" pitchFamily="18" charset="0"/>
                            </a:rPr>
                            <m:t>𝑘</m:t>
                          </m:r>
                          <m:r>
                            <a:rPr lang="it-IT" sz="1800" b="0" i="1" smtClean="0">
                              <a:latin typeface="Cambria Math" panose="02040503050406030204" pitchFamily="18" charset="0"/>
                            </a:rPr>
                            <m:t>=1</m:t>
                          </m:r>
                        </m:sub>
                        <m:sup>
                          <m:r>
                            <a:rPr lang="it-IT" sz="1800" b="0" i="1" smtClean="0">
                              <a:latin typeface="Cambria Math" panose="02040503050406030204" pitchFamily="18" charset="0"/>
                            </a:rPr>
                            <m:t>𝐾</m:t>
                          </m:r>
                        </m:sup>
                        <m:e>
                          <m:box>
                            <m:boxPr>
                              <m:ctrlPr>
                                <a:rPr lang="it-IT" sz="1800" b="0" i="1" smtClean="0">
                                  <a:latin typeface="Cambria Math" panose="02040503050406030204" pitchFamily="18" charset="0"/>
                                </a:rPr>
                              </m:ctrlPr>
                            </m:boxPr>
                            <m:e>
                              <m:argPr>
                                <m:argSz m:val="-1"/>
                              </m:argPr>
                              <m:f>
                                <m:fPr>
                                  <m:ctrlPr>
                                    <a:rPr lang="it-IT" sz="1800" b="0" i="1" smtClean="0">
                                      <a:latin typeface="Cambria Math" panose="02040503050406030204" pitchFamily="18" charset="0"/>
                                    </a:rPr>
                                  </m:ctrlPr>
                                </m:fPr>
                                <m:num>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𝑛</m:t>
                                      </m:r>
                                    </m:e>
                                    <m:sub>
                                      <m:r>
                                        <a:rPr lang="it-IT" sz="1800" b="0" i="1" smtClean="0">
                                          <a:latin typeface="Cambria Math" panose="02040503050406030204" pitchFamily="18" charset="0"/>
                                        </a:rPr>
                                        <m:t>𝑘</m:t>
                                      </m:r>
                                    </m:sub>
                                  </m:sSub>
                                </m:num>
                                <m:den>
                                  <m:r>
                                    <a:rPr lang="it-IT" sz="1800" b="0" i="1" smtClean="0">
                                      <a:latin typeface="Cambria Math" panose="02040503050406030204" pitchFamily="18" charset="0"/>
                                    </a:rPr>
                                    <m:t>𝑛</m:t>
                                  </m:r>
                                </m:den>
                              </m:f>
                              <m:r>
                                <a:rPr lang="it-IT" sz="1800" b="0" i="1" smtClean="0">
                                  <a:latin typeface="Cambria Math" panose="02040503050406030204" pitchFamily="18" charset="0"/>
                                </a:rPr>
                                <m:t> </m:t>
                              </m:r>
                              <m:r>
                                <a:rPr lang="it-IT" sz="1800" b="0" i="1" smtClean="0">
                                  <a:latin typeface="Cambria Math" panose="02040503050406030204" pitchFamily="18" charset="0"/>
                                  <a:ea typeface="Cambria Math" panose="02040503050406030204" pitchFamily="18" charset="0"/>
                                </a:rPr>
                                <m:t>∆</m:t>
                              </m:r>
                              <m:sSubSup>
                                <m:sSubSupPr>
                                  <m:ctrlPr>
                                    <a:rPr lang="it-IT" sz="1800" b="0" i="1" smtClean="0">
                                      <a:latin typeface="Cambria Math" panose="02040503050406030204" pitchFamily="18" charset="0"/>
                                      <a:ea typeface="Cambria Math" panose="02040503050406030204" pitchFamily="18" charset="0"/>
                                    </a:rPr>
                                  </m:ctrlPr>
                                </m:sSubSupPr>
                                <m:e>
                                  <m:r>
                                    <a:rPr lang="it-IT" sz="1800" b="0" i="1" smtClean="0">
                                      <a:latin typeface="Cambria Math" panose="02040503050406030204" pitchFamily="18" charset="0"/>
                                      <a:ea typeface="Cambria Math" panose="02040503050406030204" pitchFamily="18" charset="0"/>
                                    </a:rPr>
                                    <m:t>𝑤</m:t>
                                  </m:r>
                                </m:e>
                                <m:sub>
                                  <m:r>
                                    <a:rPr lang="it-IT" sz="1800" b="0" i="1" smtClean="0">
                                      <a:latin typeface="Cambria Math" panose="02040503050406030204" pitchFamily="18" charset="0"/>
                                      <a:ea typeface="Cambria Math" panose="02040503050406030204" pitchFamily="18" charset="0"/>
                                    </a:rPr>
                                    <m:t>𝑡</m:t>
                                  </m:r>
                                </m:sub>
                                <m:sup>
                                  <m:r>
                                    <a:rPr lang="it-IT" sz="1800" b="0" i="1" smtClean="0">
                                      <a:latin typeface="Cambria Math" panose="02040503050406030204" pitchFamily="18" charset="0"/>
                                      <a:ea typeface="Cambria Math" panose="02040503050406030204" pitchFamily="18" charset="0"/>
                                    </a:rPr>
                                    <m:t>𝑘</m:t>
                                  </m:r>
                                </m:sup>
                              </m:sSubSup>
                            </m:e>
                          </m:box>
                          <m:r>
                            <a:rPr lang="it-IT" sz="1800" b="0" i="1" smtClean="0">
                              <a:latin typeface="Cambria Math" panose="02040503050406030204" pitchFamily="18" charset="0"/>
                            </a:rPr>
                            <m:t>, </m:t>
                          </m:r>
                        </m:e>
                      </m:nary>
                      <m:r>
                        <a:rPr lang="it-IT" sz="1800" b="0" i="1" smtClean="0">
                          <a:latin typeface="Cambria Math" panose="02040503050406030204" pitchFamily="18" charset="0"/>
                        </a:rPr>
                        <m:t>        </m:t>
                      </m:r>
                      <m:r>
                        <a:rPr lang="it-IT" sz="1800" i="1">
                          <a:latin typeface="Cambria Math" panose="02040503050406030204" pitchFamily="18" charset="0"/>
                          <a:ea typeface="Cambria Math" panose="02040503050406030204" pitchFamily="18" charset="0"/>
                        </a:rPr>
                        <m:t>𝑤h𝑒𝑟𝑒</m:t>
                      </m:r>
                      <m:sSubSup>
                        <m:sSubSupPr>
                          <m:ctrlPr>
                            <a:rPr lang="it-IT" sz="1800" i="1">
                              <a:latin typeface="Cambria Math" panose="02040503050406030204" pitchFamily="18" charset="0"/>
                            </a:rPr>
                          </m:ctrlPr>
                        </m:sSubSupPr>
                        <m:e>
                          <m:r>
                            <a:rPr lang="it-IT" sz="1800" i="1">
                              <a:latin typeface="Cambria Math" panose="02040503050406030204" pitchFamily="18" charset="0"/>
                            </a:rPr>
                            <m:t> </m:t>
                          </m:r>
                          <m:r>
                            <a:rPr lang="it-IT" sz="1800" i="1">
                              <a:latin typeface="Cambria Math" panose="02040503050406030204" pitchFamily="18" charset="0"/>
                            </a:rPr>
                            <m:t>𝑤</m:t>
                          </m:r>
                        </m:e>
                        <m:sub>
                          <m:r>
                            <a:rPr lang="it-IT" sz="1800" i="1">
                              <a:latin typeface="Cambria Math" panose="02040503050406030204" pitchFamily="18" charset="0"/>
                            </a:rPr>
                            <m:t>𝑡</m:t>
                          </m:r>
                          <m:r>
                            <a:rPr lang="it-IT" sz="1800" i="1">
                              <a:latin typeface="Cambria Math" panose="02040503050406030204" pitchFamily="18" charset="0"/>
                            </a:rPr>
                            <m:t>+1</m:t>
                          </m:r>
                        </m:sub>
                        <m:sup>
                          <m:r>
                            <a:rPr lang="it-IT" sz="1800" i="1">
                              <a:latin typeface="Cambria Math" panose="02040503050406030204" pitchFamily="18" charset="0"/>
                            </a:rPr>
                            <m:t>𝑘</m:t>
                          </m:r>
                        </m:sup>
                      </m:sSubSup>
                      <m:r>
                        <a:rPr lang="it-IT" sz="1800" i="1">
                          <a:latin typeface="Cambria Math" panose="02040503050406030204" pitchFamily="18" charset="0"/>
                        </a:rPr>
                        <m:t>=</m:t>
                      </m:r>
                      <m:sSubSup>
                        <m:sSubSupPr>
                          <m:ctrlPr>
                            <a:rPr lang="it-IT" sz="1800" i="1">
                              <a:latin typeface="Cambria Math" panose="02040503050406030204" pitchFamily="18" charset="0"/>
                            </a:rPr>
                          </m:ctrlPr>
                        </m:sSubSupPr>
                        <m:e>
                          <m:r>
                            <a:rPr lang="it-IT" sz="1800" i="1">
                              <a:latin typeface="Cambria Math" panose="02040503050406030204" pitchFamily="18" charset="0"/>
                            </a:rPr>
                            <m:t> </m:t>
                          </m:r>
                          <m:r>
                            <a:rPr lang="it-IT" sz="1800" i="1">
                              <a:latin typeface="Cambria Math" panose="02040503050406030204" pitchFamily="18" charset="0"/>
                            </a:rPr>
                            <m:t>𝑤</m:t>
                          </m:r>
                        </m:e>
                        <m:sub>
                          <m:r>
                            <a:rPr lang="it-IT" sz="1800" i="1">
                              <a:latin typeface="Cambria Math" panose="02040503050406030204" pitchFamily="18" charset="0"/>
                            </a:rPr>
                            <m:t>𝑡</m:t>
                          </m:r>
                        </m:sub>
                        <m:sup>
                          <m:r>
                            <a:rPr lang="it-IT" sz="1800" i="1">
                              <a:latin typeface="Cambria Math" panose="02040503050406030204" pitchFamily="18" charset="0"/>
                            </a:rPr>
                            <m:t>𝑘</m:t>
                          </m:r>
                        </m:sup>
                      </m:sSubSup>
                      <m:r>
                        <a:rPr lang="it-IT" sz="1800" i="1">
                          <a:latin typeface="Cambria Math" panose="02040503050406030204" pitchFamily="18" charset="0"/>
                        </a:rPr>
                        <m:t>−</m:t>
                      </m:r>
                      <m:r>
                        <a:rPr lang="it-IT" sz="1800" i="1">
                          <a:latin typeface="Cambria Math" panose="02040503050406030204" pitchFamily="18" charset="0"/>
                          <a:ea typeface="Cambria Math" panose="02040503050406030204" pitchFamily="18" charset="0"/>
                        </a:rPr>
                        <m:t>∆</m:t>
                      </m:r>
                      <m:sSubSup>
                        <m:sSubSupPr>
                          <m:ctrlPr>
                            <a:rPr lang="it-IT" sz="1800" i="1">
                              <a:latin typeface="Cambria Math" panose="02040503050406030204" pitchFamily="18" charset="0"/>
                              <a:ea typeface="Cambria Math" panose="02040503050406030204" pitchFamily="18" charset="0"/>
                            </a:rPr>
                          </m:ctrlPr>
                        </m:sSubSupPr>
                        <m:e>
                          <m:r>
                            <a:rPr lang="it-IT" sz="1800" i="1">
                              <a:latin typeface="Cambria Math" panose="02040503050406030204" pitchFamily="18" charset="0"/>
                              <a:ea typeface="Cambria Math" panose="02040503050406030204" pitchFamily="18" charset="0"/>
                            </a:rPr>
                            <m:t>𝑤</m:t>
                          </m:r>
                        </m:e>
                        <m:sub>
                          <m:r>
                            <a:rPr lang="it-IT" sz="1800" i="1">
                              <a:latin typeface="Cambria Math" panose="02040503050406030204" pitchFamily="18" charset="0"/>
                              <a:ea typeface="Cambria Math" panose="02040503050406030204" pitchFamily="18" charset="0"/>
                            </a:rPr>
                            <m:t>𝑡</m:t>
                          </m:r>
                        </m:sub>
                        <m:sup>
                          <m:r>
                            <a:rPr lang="it-IT" sz="1800" i="1">
                              <a:latin typeface="Cambria Math" panose="02040503050406030204" pitchFamily="18" charset="0"/>
                              <a:ea typeface="Cambria Math" panose="02040503050406030204" pitchFamily="18" charset="0"/>
                            </a:rPr>
                            <m:t>𝑘</m:t>
                          </m:r>
                        </m:sup>
                      </m:sSubSup>
                    </m:oMath>
                  </m:oMathPara>
                </a14:m>
                <a:endParaRPr lang="en-US" sz="1800"/>
              </a:p>
              <a:p>
                <a:pPr algn="just">
                  <a:buFont typeface="+mj-lt"/>
                  <a:buAutoNum type="arabicPeriod"/>
                </a:pPr>
                <a:endParaRPr lang="en-US"/>
              </a:p>
              <a:p>
                <a:pPr algn="just">
                  <a:buFont typeface="+mj-lt"/>
                  <a:buAutoNum type="arabicPeriod"/>
                </a:pPr>
                <a:r>
                  <a:rPr lang="en-US"/>
                  <a:t>It’s possible to apply the aggregation like this: </a:t>
                </a:r>
                <a:endParaRPr lang="it-IT" i="1">
                  <a:latin typeface="Cambria Math" panose="02040503050406030204" pitchFamily="18" charset="0"/>
                </a:endParaRPr>
              </a:p>
              <a:p>
                <a:pPr marL="114300" indent="0" algn="ctr">
                  <a:buNone/>
                </a:pPr>
                <a14:m>
                  <m:oMath xmlns:m="http://schemas.openxmlformats.org/officeDocument/2006/math">
                    <m:sSub>
                      <m:sSubPr>
                        <m:ctrlPr>
                          <a:rPr lang="it-IT"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𝑡</m:t>
                        </m:r>
                        <m:r>
                          <a:rPr lang="it-IT" b="0" i="1" smtClean="0">
                            <a:latin typeface="Cambria Math" panose="02040503050406030204" pitchFamily="18" charset="0"/>
                          </a:rPr>
                          <m:t>+1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𝑡</m:t>
                        </m:r>
                      </m:sub>
                    </m:sSub>
                    <m:r>
                      <a:rPr lang="it-IT" b="0" i="1" smtClean="0">
                        <a:latin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𝜂</m:t>
                    </m:r>
                    <m:sSub>
                      <m:sSubPr>
                        <m:ctrlPr>
                          <a:rPr lang="it-IT" i="1">
                            <a:latin typeface="Cambria Math" panose="02040503050406030204" pitchFamily="18" charset="0"/>
                          </a:rPr>
                        </m:ctrlPr>
                      </m:sSubPr>
                      <m:e>
                        <m:r>
                          <a:rPr lang="it-IT" i="1">
                            <a:latin typeface="Cambria Math" panose="02040503050406030204" pitchFamily="18" charset="0"/>
                            <a:ea typeface="Cambria Math" panose="02040503050406030204" pitchFamily="18" charset="0"/>
                          </a:rPr>
                          <m:t>∆</m:t>
                        </m:r>
                      </m:e>
                      <m:sub>
                        <m:r>
                          <a:rPr lang="it-IT" i="1">
                            <a:latin typeface="Cambria Math" panose="02040503050406030204" pitchFamily="18" charset="0"/>
                          </a:rPr>
                          <m:t>𝑡</m:t>
                        </m:r>
                      </m:sub>
                    </m:sSub>
                  </m:oMath>
                </a14:m>
                <a:r>
                  <a:rPr lang="en-US"/>
                  <a:t>, </a:t>
                </a:r>
                <a:endParaRPr lang="en-US" sz="1400" i="1"/>
              </a:p>
              <a:p>
                <a:pPr marL="114300" indent="0" algn="just">
                  <a:lnSpc>
                    <a:spcPct val="160000"/>
                  </a:lnSpc>
                  <a:buNone/>
                </a:pPr>
                <a:r>
                  <a:rPr lang="en-US" sz="1400" i="1"/>
                  <a:t>where </a:t>
                </a:r>
                <a14:m>
                  <m:oMath xmlns:m="http://schemas.openxmlformats.org/officeDocument/2006/math">
                    <m:r>
                      <a:rPr lang="it-IT" sz="1400" i="1">
                        <a:latin typeface="Cambria Math" panose="02040503050406030204" pitchFamily="18" charset="0"/>
                        <a:ea typeface="Cambria Math" panose="02040503050406030204" pitchFamily="18" charset="0"/>
                      </a:rPr>
                      <m:t>𝜂</m:t>
                    </m:r>
                  </m:oMath>
                </a14:m>
                <a:r>
                  <a:rPr lang="en-US" sz="1400" i="1"/>
                  <a:t> is the server learning rate (</a:t>
                </a:r>
                <a14:m>
                  <m:oMath xmlns:m="http://schemas.openxmlformats.org/officeDocument/2006/math">
                    <m:r>
                      <a:rPr lang="it-IT" sz="1400" i="1">
                        <a:latin typeface="Cambria Math" panose="02040503050406030204" pitchFamily="18" charset="0"/>
                        <a:ea typeface="Cambria Math" panose="02040503050406030204" pitchFamily="18" charset="0"/>
                      </a:rPr>
                      <m:t>𝜂</m:t>
                    </m:r>
                    <m:r>
                      <a:rPr lang="it-IT" sz="1400" b="0" i="1" smtClean="0">
                        <a:latin typeface="Cambria Math" panose="02040503050406030204" pitchFamily="18" charset="0"/>
                        <a:ea typeface="Cambria Math" panose="02040503050406030204" pitchFamily="18" charset="0"/>
                      </a:rPr>
                      <m:t>=1</m:t>
                    </m:r>
                  </m:oMath>
                </a14:m>
                <a:r>
                  <a:rPr lang="en-US" sz="1400" i="1"/>
                  <a:t> in </a:t>
                </a:r>
                <a:r>
                  <a:rPr lang="en-US" sz="1400" i="1" err="1"/>
                  <a:t>FedAvg</a:t>
                </a:r>
                <a:r>
                  <a:rPr lang="en-US" sz="1400" i="1"/>
                  <a:t>).</a:t>
                </a:r>
              </a:p>
              <a:p>
                <a:pPr marL="114300" indent="0" algn="just">
                  <a:lnSpc>
                    <a:spcPct val="160000"/>
                  </a:lnSpc>
                  <a:buNone/>
                </a:pPr>
                <a:endParaRPr lang="en-US" sz="1400" i="1"/>
              </a:p>
              <a:p>
                <a:pPr marL="114300" indent="0" algn="just">
                  <a:buNone/>
                </a:pPr>
                <a:r>
                  <a:rPr lang="en-US"/>
                  <a:t>3.  Given this framework, alternative </a:t>
                </a:r>
                <a:r>
                  <a:rPr lang="en-US" err="1"/>
                  <a:t>optimisers</a:t>
                </a:r>
                <a:r>
                  <a:rPr lang="en-US"/>
                  <a:t> can be applied to the server's SGD step, such as momentum </a:t>
                </a:r>
                <a:r>
                  <a:rPr lang="en-US" err="1"/>
                  <a:t>optimiser</a:t>
                </a:r>
                <a:r>
                  <a:rPr lang="en-US"/>
                  <a:t> with the update rule: </a:t>
                </a:r>
              </a:p>
              <a:p>
                <a:pPr marL="114300" indent="0" algn="just">
                  <a:buNone/>
                </a:pPr>
                <a14:m>
                  <m:oMathPara xmlns:m="http://schemas.openxmlformats.org/officeDocument/2006/math">
                    <m:oMathParaPr>
                      <m:jc m:val="centerGroup"/>
                    </m:oMathParaPr>
                    <m:oMath xmlns:m="http://schemas.openxmlformats.org/officeDocument/2006/math">
                      <m:sSub>
                        <m:sSubPr>
                          <m:ctrlPr>
                            <a:rPr lang="it-IT"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𝑡</m:t>
                          </m:r>
                          <m:r>
                            <a:rPr lang="it-IT" b="0" i="1" smtClean="0">
                              <a:latin typeface="Cambria Math" panose="02040503050406030204" pitchFamily="18" charset="0"/>
                            </a:rPr>
                            <m:t>+1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𝑡</m:t>
                          </m:r>
                        </m:sub>
                      </m:sSub>
                      <m:r>
                        <a:rPr lang="it-IT" b="0" i="1" smtClean="0">
                          <a:latin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𝜂</m:t>
                      </m:r>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𝑣</m:t>
                          </m:r>
                        </m:e>
                        <m:sub>
                          <m:r>
                            <a:rPr lang="it-IT" b="0" i="1" smtClean="0">
                              <a:latin typeface="Cambria Math" panose="02040503050406030204" pitchFamily="18" charset="0"/>
                              <a:ea typeface="Cambria Math" panose="02040503050406030204" pitchFamily="18" charset="0"/>
                            </a:rPr>
                            <m:t>𝑡</m:t>
                          </m:r>
                        </m:sub>
                      </m:sSub>
                      <m:r>
                        <a:rPr lang="it-IT" b="0" i="1" smtClean="0">
                          <a:latin typeface="Cambria Math" panose="02040503050406030204" pitchFamily="18" charset="0"/>
                          <a:ea typeface="Cambria Math" panose="02040503050406030204" pitchFamily="18" charset="0"/>
                        </a:rPr>
                        <m:t>,  </m:t>
                      </m:r>
                      <m:r>
                        <a:rPr lang="it-IT" b="0" i="1" smtClean="0">
                          <a:latin typeface="Cambria Math" panose="02040503050406030204" pitchFamily="18" charset="0"/>
                          <a:ea typeface="Cambria Math" panose="02040503050406030204" pitchFamily="18" charset="0"/>
                        </a:rPr>
                        <m:t>𝑤h𝑒𝑟𝑒</m:t>
                      </m:r>
                      <m:r>
                        <a:rPr lang="it-IT" b="0" i="1" smtClean="0">
                          <a:latin typeface="Cambria Math" panose="02040503050406030204" pitchFamily="18" charset="0"/>
                          <a:ea typeface="Cambria Math" panose="02040503050406030204" pitchFamily="18" charset="0"/>
                        </a:rPr>
                        <m:t> </m:t>
                      </m:r>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𝑣</m:t>
                          </m:r>
                        </m:e>
                        <m:sub>
                          <m:r>
                            <a:rPr lang="it-IT" b="0" i="1" smtClean="0">
                              <a:latin typeface="Cambria Math" panose="02040503050406030204" pitchFamily="18" charset="0"/>
                              <a:ea typeface="Cambria Math" panose="02040503050406030204" pitchFamily="18" charset="0"/>
                            </a:rPr>
                            <m:t>𝑡</m:t>
                          </m:r>
                        </m:sub>
                      </m:sSub>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𝛽</m:t>
                      </m:r>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𝑣</m:t>
                          </m:r>
                        </m:e>
                        <m:sub>
                          <m:r>
                            <a:rPr lang="it-IT" b="0" i="1" smtClean="0">
                              <a:latin typeface="Cambria Math" panose="02040503050406030204" pitchFamily="18" charset="0"/>
                              <a:ea typeface="Cambria Math" panose="02040503050406030204" pitchFamily="18" charset="0"/>
                            </a:rPr>
                            <m:t>𝑡</m:t>
                          </m:r>
                          <m:r>
                            <a:rPr lang="it-IT" b="0" i="1" smtClean="0">
                              <a:latin typeface="Cambria Math" panose="02040503050406030204" pitchFamily="18" charset="0"/>
                              <a:ea typeface="Cambria Math" panose="02040503050406030204" pitchFamily="18" charset="0"/>
                            </a:rPr>
                            <m:t>−1</m:t>
                          </m:r>
                        </m:sub>
                      </m:sSub>
                      <m:r>
                        <a:rPr lang="it-IT" b="0" i="1" smtClean="0">
                          <a:latin typeface="Cambria Math" panose="02040503050406030204" pitchFamily="18" charset="0"/>
                          <a:ea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ea typeface="Cambria Math" panose="02040503050406030204" pitchFamily="18" charset="0"/>
                            </a:rPr>
                            <m:t>∆</m:t>
                          </m:r>
                        </m:e>
                        <m:sub>
                          <m:r>
                            <a:rPr lang="it-IT" i="1">
                              <a:latin typeface="Cambria Math" panose="02040503050406030204" pitchFamily="18" charset="0"/>
                            </a:rPr>
                            <m:t>𝑡</m:t>
                          </m:r>
                        </m:sub>
                      </m:sSub>
                    </m:oMath>
                  </m:oMathPara>
                </a14:m>
                <a:endParaRPr lang="en-US" sz="1400"/>
              </a:p>
              <a:p>
                <a:pPr marL="114300" indent="0" algn="just">
                  <a:lnSpc>
                    <a:spcPct val="150000"/>
                  </a:lnSpc>
                  <a:buNone/>
                </a:pPr>
                <a:r>
                  <a:rPr lang="en-US" sz="1400"/>
                  <a:t>Where </a:t>
                </a:r>
                <a14:m>
                  <m:oMath xmlns:m="http://schemas.openxmlformats.org/officeDocument/2006/math">
                    <m:r>
                      <a:rPr lang="it-IT" sz="1400" b="0" i="1" smtClean="0">
                        <a:latin typeface="Cambria Math" panose="02040503050406030204" pitchFamily="18" charset="0"/>
                        <a:ea typeface="Cambria Math" panose="02040503050406030204" pitchFamily="18" charset="0"/>
                      </a:rPr>
                      <m:t>𝛽</m:t>
                    </m:r>
                  </m:oMath>
                </a14:m>
                <a:r>
                  <a:rPr lang="en-US" sz="1400"/>
                  <a:t> is the server momentum (</a:t>
                </a:r>
                <a14:m>
                  <m:oMath xmlns:m="http://schemas.openxmlformats.org/officeDocument/2006/math">
                    <m:r>
                      <a:rPr lang="it-IT" sz="1400" i="1">
                        <a:latin typeface="Cambria Math" panose="02040503050406030204" pitchFamily="18" charset="0"/>
                        <a:ea typeface="Cambria Math" panose="02040503050406030204" pitchFamily="18" charset="0"/>
                      </a:rPr>
                      <m:t>𝛽</m:t>
                    </m:r>
                    <m:r>
                      <a:rPr lang="it-IT" sz="1400" b="0" i="1" smtClean="0">
                        <a:latin typeface="Cambria Math" panose="02040503050406030204" pitchFamily="18" charset="0"/>
                        <a:ea typeface="Cambria Math" panose="02040503050406030204" pitchFamily="18" charset="0"/>
                      </a:rPr>
                      <m:t>=0</m:t>
                    </m:r>
                  </m:oMath>
                </a14:m>
                <a:r>
                  <a:rPr lang="en-US" sz="1400"/>
                  <a:t> in </a:t>
                </a:r>
                <a:r>
                  <a:rPr lang="en-US" sz="1400" err="1"/>
                  <a:t>FedAvg</a:t>
                </a:r>
                <a:r>
                  <a:rPr lang="en-US" sz="1400"/>
                  <a:t>).</a:t>
                </a:r>
              </a:p>
              <a:p>
                <a:pPr marL="114300" indent="0">
                  <a:buNone/>
                </a:pPr>
                <a:endParaRPr lang="it-IT"/>
              </a:p>
            </p:txBody>
          </p:sp>
        </mc:Choice>
        <mc:Fallback xmlns="">
          <p:sp>
            <p:nvSpPr>
              <p:cNvPr id="3" name="Text Placeholder 2">
                <a:extLst>
                  <a:ext uri="{FF2B5EF4-FFF2-40B4-BE49-F238E27FC236}">
                    <a16:creationId xmlns:a16="http://schemas.microsoft.com/office/drawing/2014/main" id="{D6E13DD7-FB69-A260-45C8-F38FCD8A06DE}"/>
                  </a:ext>
                </a:extLst>
              </p:cNvPr>
              <p:cNvSpPr>
                <a:spLocks noGrp="1" noRot="1" noChangeAspect="1" noMove="1" noResize="1" noEditPoints="1" noAdjustHandles="1" noChangeArrowheads="1" noChangeShapeType="1" noTextEdit="1"/>
              </p:cNvSpPr>
              <p:nvPr>
                <p:ph type="body" idx="1"/>
              </p:nvPr>
            </p:nvSpPr>
            <p:spPr>
              <a:xfrm>
                <a:off x="311700" y="1017725"/>
                <a:ext cx="8520600" cy="3886784"/>
              </a:xfrm>
              <a:blipFill>
                <a:blip r:embed="rId2"/>
                <a:stretch>
                  <a:fillRect r="-50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93DA055-FF6D-DED8-56DB-E3740BE357B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 smtClean="0"/>
              <a:t>55</a:t>
            </a:fld>
            <a:endParaRPr lang="it"/>
          </a:p>
        </p:txBody>
      </p:sp>
    </p:spTree>
    <p:extLst>
      <p:ext uri="{BB962C8B-B14F-4D97-AF65-F5344CB8AC3E}">
        <p14:creationId xmlns:p14="http://schemas.microsoft.com/office/powerpoint/2010/main" val="304024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Immagine 4" descr="Immagine che contiene diagramma&#10;&#10;Descrizione generata automaticamente">
            <a:extLst>
              <a:ext uri="{FF2B5EF4-FFF2-40B4-BE49-F238E27FC236}">
                <a16:creationId xmlns:a16="http://schemas.microsoft.com/office/drawing/2014/main" id="{7BD46B4D-5F45-5E0B-9735-84377AEF5FD1}"/>
              </a:ext>
            </a:extLst>
          </p:cNvPr>
          <p:cNvPicPr>
            <a:picLocks noChangeAspect="1"/>
          </p:cNvPicPr>
          <p:nvPr/>
        </p:nvPicPr>
        <p:blipFill>
          <a:blip r:embed="rId2"/>
          <a:stretch>
            <a:fillRect/>
          </a:stretch>
        </p:blipFill>
        <p:spPr>
          <a:xfrm>
            <a:off x="3692770" y="1359385"/>
            <a:ext cx="5143499" cy="3787539"/>
          </a:xfrm>
          <a:prstGeom prst="rect">
            <a:avLst/>
          </a:prstGeom>
        </p:spPr>
      </p:pic>
      <mc:AlternateContent xmlns:mc="http://schemas.openxmlformats.org/markup-compatibility/2006" xmlns:a14="http://schemas.microsoft.com/office/drawing/2010/main">
        <mc:Choice Requires="a14">
          <p:sp>
            <p:nvSpPr>
              <p:cNvPr id="3" name="Segnaposto testo 2">
                <a:extLst>
                  <a:ext uri="{FF2B5EF4-FFF2-40B4-BE49-F238E27FC236}">
                    <a16:creationId xmlns:a16="http://schemas.microsoft.com/office/drawing/2014/main" id="{B5B51CD5-E276-D36D-D762-20A1AA964A81}"/>
                  </a:ext>
                </a:extLst>
              </p:cNvPr>
              <p:cNvSpPr>
                <a:spLocks noGrp="1"/>
              </p:cNvSpPr>
              <p:nvPr>
                <p:ph type="body" idx="1"/>
              </p:nvPr>
            </p:nvSpPr>
            <p:spPr>
              <a:xfrm>
                <a:off x="311700" y="264452"/>
                <a:ext cx="8520600" cy="3416400"/>
              </a:xfrm>
            </p:spPr>
            <p:txBody>
              <a:bodyPr/>
              <a:lstStyle/>
              <a:p>
                <a:pPr marL="114300" indent="0" algn="just">
                  <a:lnSpc>
                    <a:spcPct val="114999"/>
                  </a:lnSpc>
                  <a:buNone/>
                </a:pPr>
                <a:r>
                  <a:rPr lang="it-IT" sz="1500"/>
                  <a:t>More formally, given two clients </a:t>
                </a:r>
                <a14:m>
                  <m:oMath xmlns:m="http://schemas.openxmlformats.org/officeDocument/2006/math">
                    <m:r>
                      <a:rPr lang="it-IT" sz="1500" i="1" dirty="0" smtClean="0">
                        <a:latin typeface="Cambria Math" panose="02040503050406030204" pitchFamily="18" charset="0"/>
                      </a:rPr>
                      <m:t>𝑖</m:t>
                    </m:r>
                  </m:oMath>
                </a14:m>
                <a:r>
                  <a:rPr lang="it-IT" sz="1500" i="1"/>
                  <a:t> </a:t>
                </a:r>
                <a:r>
                  <a:rPr lang="it-IT" sz="1500"/>
                  <a:t>and </a:t>
                </a:r>
                <a14:m>
                  <m:oMath xmlns:m="http://schemas.openxmlformats.org/officeDocument/2006/math">
                    <m:r>
                      <a:rPr lang="it-IT" sz="1500" i="1" dirty="0" smtClean="0">
                        <a:latin typeface="Cambria Math" panose="02040503050406030204" pitchFamily="18" charset="0"/>
                      </a:rPr>
                      <m:t>𝑗</m:t>
                    </m:r>
                  </m:oMath>
                </a14:m>
                <a:r>
                  <a:rPr lang="it-IT" sz="1500" i="1"/>
                  <a:t> </a:t>
                </a:r>
                <a:r>
                  <a:rPr lang="it-IT" sz="1500"/>
                  <a:t>and </a:t>
                </a:r>
                <a14:m>
                  <m:oMath xmlns:m="http://schemas.openxmlformats.org/officeDocument/2006/math">
                    <m:r>
                      <a:rPr lang="it-IT" sz="1500" i="1" dirty="0" smtClean="0">
                        <a:latin typeface="Cambria Math" panose="02040503050406030204" pitchFamily="18" charset="0"/>
                      </a:rPr>
                      <m:t>∀ </m:t>
                    </m:r>
                    <m:r>
                      <a:rPr lang="it-IT" sz="1500" i="1" dirty="0" smtClean="0">
                        <a:latin typeface="Cambria Math" panose="02040503050406030204" pitchFamily="18" charset="0"/>
                      </a:rPr>
                      <m:t>𝑖</m:t>
                    </m:r>
                    <m:r>
                      <a:rPr lang="it-IT" sz="1500" i="1" dirty="0" smtClean="0">
                        <a:latin typeface="Cambria Math" panose="02040503050406030204" pitchFamily="18" charset="0"/>
                      </a:rPr>
                      <m:t>≠</m:t>
                    </m:r>
                    <m:r>
                      <a:rPr lang="it-IT" sz="1500" i="1" dirty="0" smtClean="0">
                        <a:latin typeface="Cambria Math" panose="02040503050406030204" pitchFamily="18" charset="0"/>
                      </a:rPr>
                      <m:t>𝑗</m:t>
                    </m:r>
                  </m:oMath>
                </a14:m>
                <a:r>
                  <a:rPr lang="it-IT" sz="1500"/>
                  <a:t>, </a:t>
                </a:r>
                <a14:m>
                  <m:oMath xmlns:m="http://schemas.openxmlformats.org/officeDocument/2006/math">
                    <m:sSub>
                      <m:sSubPr>
                        <m:ctrlPr>
                          <a:rPr lang="it-IT" sz="1500" i="1" dirty="0" smtClean="0">
                            <a:latin typeface="Cambria Math" panose="02040503050406030204" pitchFamily="18" charset="0"/>
                          </a:rPr>
                        </m:ctrlPr>
                      </m:sSubPr>
                      <m:e>
                        <m:r>
                          <a:rPr lang="it-IT" sz="1500" b="0" i="1" dirty="0" smtClean="0">
                            <a:latin typeface="Cambria Math" panose="02040503050406030204" pitchFamily="18" charset="0"/>
                          </a:rPr>
                          <m:t>𝑃</m:t>
                        </m:r>
                      </m:e>
                      <m:sub>
                        <m:r>
                          <a:rPr lang="it-IT" sz="1500" b="0" i="1" dirty="0" smtClean="0">
                            <a:latin typeface="Cambria Math" panose="02040503050406030204" pitchFamily="18" charset="0"/>
                          </a:rPr>
                          <m:t>𝑖</m:t>
                        </m:r>
                      </m:sub>
                    </m:sSub>
                    <m:r>
                      <a:rPr lang="it-IT" sz="1500" i="1" dirty="0">
                        <a:latin typeface="Cambria Math" panose="02040503050406030204" pitchFamily="18" charset="0"/>
                      </a:rPr>
                      <m:t>(</m:t>
                    </m:r>
                    <m:r>
                      <a:rPr lang="it-IT" sz="1500" i="1" dirty="0">
                        <a:latin typeface="Cambria Math" panose="02040503050406030204" pitchFamily="18" charset="0"/>
                      </a:rPr>
                      <m:t>𝑥</m:t>
                    </m:r>
                    <m:r>
                      <a:rPr lang="it-IT" sz="1500" i="1" dirty="0">
                        <a:latin typeface="Cambria Math" panose="02040503050406030204" pitchFamily="18" charset="0"/>
                      </a:rPr>
                      <m:t>,</m:t>
                    </m:r>
                    <m:r>
                      <a:rPr lang="it-IT" sz="1500" i="1" dirty="0">
                        <a:latin typeface="Cambria Math" panose="02040503050406030204" pitchFamily="18" charset="0"/>
                      </a:rPr>
                      <m:t>𝑦</m:t>
                    </m:r>
                    <m:r>
                      <a:rPr lang="it-IT" sz="1500" i="1" dirty="0">
                        <a:latin typeface="Cambria Math" panose="02040503050406030204" pitchFamily="18" charset="0"/>
                      </a:rPr>
                      <m:t>)≠</m:t>
                    </m:r>
                    <m:sSub>
                      <m:sSubPr>
                        <m:ctrlPr>
                          <a:rPr lang="it-IT" sz="1500" i="1" dirty="0" smtClean="0">
                            <a:latin typeface="Cambria Math" panose="02040503050406030204" pitchFamily="18" charset="0"/>
                          </a:rPr>
                        </m:ctrlPr>
                      </m:sSubPr>
                      <m:e>
                        <m:r>
                          <a:rPr lang="it-IT" sz="1500" b="0" i="1" dirty="0" smtClean="0">
                            <a:latin typeface="Cambria Math" panose="02040503050406030204" pitchFamily="18" charset="0"/>
                          </a:rPr>
                          <m:t>𝑃</m:t>
                        </m:r>
                      </m:e>
                      <m:sub>
                        <m:r>
                          <a:rPr lang="it-IT" sz="1500" b="0" i="1" dirty="0" smtClean="0">
                            <a:latin typeface="Cambria Math" panose="02040503050406030204" pitchFamily="18" charset="0"/>
                          </a:rPr>
                          <m:t>𝑗</m:t>
                        </m:r>
                      </m:sub>
                    </m:sSub>
                    <m:r>
                      <a:rPr lang="it-IT" sz="1500" i="1" dirty="0">
                        <a:latin typeface="Cambria Math" panose="02040503050406030204" pitchFamily="18" charset="0"/>
                      </a:rPr>
                      <m:t>(</m:t>
                    </m:r>
                    <m:r>
                      <a:rPr lang="it-IT" sz="1500" i="1" dirty="0">
                        <a:latin typeface="Cambria Math" panose="02040503050406030204" pitchFamily="18" charset="0"/>
                      </a:rPr>
                      <m:t>𝑥</m:t>
                    </m:r>
                    <m:r>
                      <a:rPr lang="it-IT" sz="1500" i="1" dirty="0">
                        <a:latin typeface="Cambria Math" panose="02040503050406030204" pitchFamily="18" charset="0"/>
                      </a:rPr>
                      <m:t>,</m:t>
                    </m:r>
                    <m:r>
                      <a:rPr lang="it-IT" sz="1500" i="1" dirty="0">
                        <a:latin typeface="Cambria Math" panose="02040503050406030204" pitchFamily="18" charset="0"/>
                      </a:rPr>
                      <m:t>𝑦</m:t>
                    </m:r>
                    <m:r>
                      <a:rPr lang="it-IT" sz="1500" i="1" dirty="0">
                        <a:latin typeface="Cambria Math" panose="02040503050406030204" pitchFamily="18" charset="0"/>
                      </a:rPr>
                      <m:t>). </m:t>
                    </m:r>
                  </m:oMath>
                </a14:m>
                <a:r>
                  <a:rPr lang="it-IT" sz="1500" i="1"/>
                  <a:t>We can rewrite </a:t>
                </a:r>
                <a14:m>
                  <m:oMath xmlns:m="http://schemas.openxmlformats.org/officeDocument/2006/math">
                    <m:sSub>
                      <m:sSubPr>
                        <m:ctrlPr>
                          <a:rPr lang="it-IT" sz="1500" i="1" dirty="0" smtClean="0">
                            <a:latin typeface="Cambria Math" panose="02040503050406030204" pitchFamily="18" charset="0"/>
                          </a:rPr>
                        </m:ctrlPr>
                      </m:sSubPr>
                      <m:e>
                        <m:r>
                          <a:rPr lang="it-IT" sz="1500" b="0" i="1" dirty="0" smtClean="0">
                            <a:latin typeface="Cambria Math" panose="02040503050406030204" pitchFamily="18" charset="0"/>
                          </a:rPr>
                          <m:t>𝑃</m:t>
                        </m:r>
                      </m:e>
                      <m:sub>
                        <m:r>
                          <a:rPr lang="it-IT" sz="1500" b="0" i="1" dirty="0" smtClean="0">
                            <a:latin typeface="Cambria Math" panose="02040503050406030204" pitchFamily="18" charset="0"/>
                          </a:rPr>
                          <m:t>𝑖</m:t>
                        </m:r>
                      </m:sub>
                    </m:sSub>
                    <m:r>
                      <a:rPr lang="it-IT" sz="1500" i="1" dirty="0">
                        <a:latin typeface="Cambria Math" panose="02040503050406030204" pitchFamily="18" charset="0"/>
                      </a:rPr>
                      <m:t>(</m:t>
                    </m:r>
                    <m:r>
                      <a:rPr lang="it-IT" sz="1500" i="1" dirty="0">
                        <a:latin typeface="Cambria Math" panose="02040503050406030204" pitchFamily="18" charset="0"/>
                      </a:rPr>
                      <m:t>𝑥</m:t>
                    </m:r>
                    <m:r>
                      <a:rPr lang="it-IT" sz="1500" i="1" dirty="0">
                        <a:latin typeface="Cambria Math" panose="02040503050406030204" pitchFamily="18" charset="0"/>
                      </a:rPr>
                      <m:t>,</m:t>
                    </m:r>
                    <m:r>
                      <a:rPr lang="it-IT" sz="1500" i="1" dirty="0">
                        <a:latin typeface="Cambria Math" panose="02040503050406030204" pitchFamily="18" charset="0"/>
                      </a:rPr>
                      <m:t>𝑦</m:t>
                    </m:r>
                    <m:r>
                      <a:rPr lang="it-IT" sz="1500" i="1" dirty="0">
                        <a:latin typeface="Cambria Math" panose="02040503050406030204" pitchFamily="18" charset="0"/>
                      </a:rPr>
                      <m:t>)</m:t>
                    </m:r>
                  </m:oMath>
                </a14:m>
                <a:r>
                  <a:rPr lang="it-IT" sz="1500" i="1"/>
                  <a:t> as </a:t>
                </a:r>
                <a14:m>
                  <m:oMath xmlns:m="http://schemas.openxmlformats.org/officeDocument/2006/math">
                    <m:sSub>
                      <m:sSubPr>
                        <m:ctrlPr>
                          <a:rPr lang="it-IT" sz="1500" i="1" dirty="0" smtClean="0">
                            <a:latin typeface="Cambria Math" panose="02040503050406030204" pitchFamily="18" charset="0"/>
                          </a:rPr>
                        </m:ctrlPr>
                      </m:sSubPr>
                      <m:e>
                        <m:r>
                          <a:rPr lang="it-IT" sz="1500" b="0" i="1" dirty="0" smtClean="0">
                            <a:latin typeface="Cambria Math" panose="02040503050406030204" pitchFamily="18" charset="0"/>
                          </a:rPr>
                          <m:t>𝑃</m:t>
                        </m:r>
                      </m:e>
                      <m:sub>
                        <m:r>
                          <a:rPr lang="it-IT" sz="1500" b="0" i="1" dirty="0" smtClean="0">
                            <a:latin typeface="Cambria Math" panose="02040503050406030204" pitchFamily="18" charset="0"/>
                          </a:rPr>
                          <m:t>𝑖</m:t>
                        </m:r>
                      </m:sub>
                    </m:sSub>
                    <m:r>
                      <a:rPr lang="it-IT" sz="1500" i="1" dirty="0">
                        <a:latin typeface="Cambria Math" panose="02040503050406030204" pitchFamily="18" charset="0"/>
                      </a:rPr>
                      <m:t>(</m:t>
                    </m:r>
                    <m:r>
                      <a:rPr lang="it-IT" sz="1500" i="1" dirty="0">
                        <a:latin typeface="Cambria Math" panose="02040503050406030204" pitchFamily="18" charset="0"/>
                      </a:rPr>
                      <m:t>𝑦</m:t>
                    </m:r>
                    <m:r>
                      <a:rPr lang="it-IT" sz="1500" i="1" dirty="0">
                        <a:latin typeface="Cambria Math" panose="02040503050406030204" pitchFamily="18" charset="0"/>
                      </a:rPr>
                      <m:t>|</m:t>
                    </m:r>
                    <m:r>
                      <a:rPr lang="it-IT" sz="1500" i="1" dirty="0">
                        <a:latin typeface="Cambria Math" panose="02040503050406030204" pitchFamily="18" charset="0"/>
                      </a:rPr>
                      <m:t>𝑥</m:t>
                    </m:r>
                    <m:r>
                      <a:rPr lang="it-IT" sz="1500" i="1" dirty="0">
                        <a:latin typeface="Cambria Math" panose="02040503050406030204" pitchFamily="18" charset="0"/>
                      </a:rPr>
                      <m:t>)</m:t>
                    </m:r>
                    <m:sSub>
                      <m:sSubPr>
                        <m:ctrlPr>
                          <a:rPr lang="it-IT" sz="1500" i="1" dirty="0">
                            <a:latin typeface="Cambria Math" panose="02040503050406030204" pitchFamily="18" charset="0"/>
                          </a:rPr>
                        </m:ctrlPr>
                      </m:sSubPr>
                      <m:e>
                        <m:r>
                          <a:rPr lang="it-IT" sz="1500" i="1" dirty="0">
                            <a:latin typeface="Cambria Math" panose="02040503050406030204" pitchFamily="18" charset="0"/>
                          </a:rPr>
                          <m:t>𝑃</m:t>
                        </m:r>
                      </m:e>
                      <m:sub>
                        <m:r>
                          <a:rPr lang="it-IT" sz="1500" i="1" dirty="0">
                            <a:latin typeface="Cambria Math" panose="02040503050406030204" pitchFamily="18" charset="0"/>
                          </a:rPr>
                          <m:t>𝑖</m:t>
                        </m:r>
                      </m:sub>
                    </m:sSub>
                    <m:r>
                      <a:rPr lang="it-IT" sz="1500" i="1" dirty="0">
                        <a:latin typeface="Cambria Math" panose="02040503050406030204" pitchFamily="18" charset="0"/>
                      </a:rPr>
                      <m:t>(</m:t>
                    </m:r>
                    <m:r>
                      <a:rPr lang="it-IT" sz="1500" i="1" dirty="0">
                        <a:latin typeface="Cambria Math" panose="02040503050406030204" pitchFamily="18" charset="0"/>
                      </a:rPr>
                      <m:t>𝑥</m:t>
                    </m:r>
                    <m:r>
                      <a:rPr lang="it-IT" sz="1500" i="1" dirty="0">
                        <a:latin typeface="Cambria Math" panose="02040503050406030204" pitchFamily="18" charset="0"/>
                      </a:rPr>
                      <m:t>)</m:t>
                    </m:r>
                  </m:oMath>
                </a14:m>
                <a:r>
                  <a:rPr lang="it-IT" sz="1500" i="1"/>
                  <a:t> or </a:t>
                </a:r>
                <a14:m>
                  <m:oMath xmlns:m="http://schemas.openxmlformats.org/officeDocument/2006/math">
                    <m:sSub>
                      <m:sSubPr>
                        <m:ctrlPr>
                          <a:rPr lang="it-IT" sz="1500" i="1" dirty="0">
                            <a:latin typeface="Cambria Math" panose="02040503050406030204" pitchFamily="18" charset="0"/>
                          </a:rPr>
                        </m:ctrlPr>
                      </m:sSubPr>
                      <m:e>
                        <m:r>
                          <a:rPr lang="it-IT" sz="1500" i="1" dirty="0">
                            <a:latin typeface="Cambria Math" panose="02040503050406030204" pitchFamily="18" charset="0"/>
                          </a:rPr>
                          <m:t>𝑃</m:t>
                        </m:r>
                      </m:e>
                      <m:sub>
                        <m:r>
                          <a:rPr lang="it-IT" sz="1500" i="1" dirty="0">
                            <a:latin typeface="Cambria Math" panose="02040503050406030204" pitchFamily="18" charset="0"/>
                          </a:rPr>
                          <m:t>𝑖</m:t>
                        </m:r>
                      </m:sub>
                    </m:sSub>
                    <m:r>
                      <a:rPr lang="it-IT" sz="1500" i="1" dirty="0" smtClean="0">
                        <a:latin typeface="Cambria Math" panose="02040503050406030204" pitchFamily="18" charset="0"/>
                      </a:rPr>
                      <m:t>(</m:t>
                    </m:r>
                    <m:r>
                      <a:rPr lang="it-IT" sz="1500" i="1" dirty="0">
                        <a:latin typeface="Cambria Math" panose="02040503050406030204" pitchFamily="18" charset="0"/>
                      </a:rPr>
                      <m:t>𝑥</m:t>
                    </m:r>
                    <m:r>
                      <a:rPr lang="it-IT" sz="1500" i="1" dirty="0">
                        <a:latin typeface="Cambria Math" panose="02040503050406030204" pitchFamily="18" charset="0"/>
                      </a:rPr>
                      <m:t>|</m:t>
                    </m:r>
                    <m:r>
                      <a:rPr lang="it-IT" sz="1500" i="1" dirty="0">
                        <a:latin typeface="Cambria Math" panose="02040503050406030204" pitchFamily="18" charset="0"/>
                      </a:rPr>
                      <m:t>𝑦</m:t>
                    </m:r>
                    <m:r>
                      <a:rPr lang="it-IT" sz="1500" i="1" dirty="0" smtClean="0">
                        <a:latin typeface="Cambria Math" panose="02040503050406030204" pitchFamily="18" charset="0"/>
                      </a:rPr>
                      <m:t>)</m:t>
                    </m:r>
                    <m:sSub>
                      <m:sSubPr>
                        <m:ctrlPr>
                          <a:rPr lang="it-IT" sz="1500" i="1" dirty="0">
                            <a:latin typeface="Cambria Math" panose="02040503050406030204" pitchFamily="18" charset="0"/>
                          </a:rPr>
                        </m:ctrlPr>
                      </m:sSubPr>
                      <m:e>
                        <m:r>
                          <a:rPr lang="it-IT" sz="1500" i="1" dirty="0">
                            <a:latin typeface="Cambria Math" panose="02040503050406030204" pitchFamily="18" charset="0"/>
                          </a:rPr>
                          <m:t>𝑃</m:t>
                        </m:r>
                      </m:e>
                      <m:sub>
                        <m:r>
                          <a:rPr lang="it-IT" sz="1500" i="1" dirty="0">
                            <a:latin typeface="Cambria Math" panose="02040503050406030204" pitchFamily="18" charset="0"/>
                          </a:rPr>
                          <m:t>𝑖</m:t>
                        </m:r>
                      </m:sub>
                    </m:sSub>
                    <m:r>
                      <a:rPr lang="it-IT" sz="1500" i="1" dirty="0" smtClean="0">
                        <a:latin typeface="Cambria Math" panose="02040503050406030204" pitchFamily="18" charset="0"/>
                      </a:rPr>
                      <m:t>(</m:t>
                    </m:r>
                    <m:r>
                      <a:rPr lang="it-IT" sz="1500" i="1" dirty="0">
                        <a:latin typeface="Cambria Math" panose="02040503050406030204" pitchFamily="18" charset="0"/>
                      </a:rPr>
                      <m:t>𝑦</m:t>
                    </m:r>
                    <m:r>
                      <a:rPr lang="it-IT" sz="1500" i="1" dirty="0">
                        <a:latin typeface="Cambria Math" panose="02040503050406030204" pitchFamily="18" charset="0"/>
                      </a:rPr>
                      <m:t>). </m:t>
                    </m:r>
                  </m:oMath>
                </a14:m>
                <a:r>
                  <a:rPr lang="it-IT" sz="1500" i="1"/>
                  <a:t>When:</a:t>
                </a:r>
                <a:endParaRPr lang="en-US" sz="1500"/>
              </a:p>
              <a:p>
                <a:pPr marL="400050" indent="-285750" algn="just">
                  <a:lnSpc>
                    <a:spcPct val="114999"/>
                  </a:lnSpc>
                </a:pPr>
                <a14:m>
                  <m:oMath xmlns:m="http://schemas.openxmlformats.org/officeDocument/2006/math">
                    <m:sSub>
                      <m:sSubPr>
                        <m:ctrlPr>
                          <a:rPr lang="it-IT" sz="1500" i="1" dirty="0">
                            <a:latin typeface="Cambria Math" panose="02040503050406030204" pitchFamily="18" charset="0"/>
                          </a:rPr>
                        </m:ctrlPr>
                      </m:sSubPr>
                      <m:e>
                        <m:r>
                          <a:rPr lang="it-IT" sz="1500" i="1" dirty="0">
                            <a:latin typeface="Cambria Math" panose="02040503050406030204" pitchFamily="18" charset="0"/>
                          </a:rPr>
                          <m:t>𝑃</m:t>
                        </m:r>
                      </m:e>
                      <m:sub>
                        <m:r>
                          <a:rPr lang="it-IT" sz="1500" i="1" dirty="0">
                            <a:latin typeface="Cambria Math" panose="02040503050406030204" pitchFamily="18" charset="0"/>
                          </a:rPr>
                          <m:t>𝑖</m:t>
                        </m:r>
                      </m:sub>
                    </m:sSub>
                    <m:r>
                      <a:rPr lang="it-IT" sz="1500" i="1" dirty="0">
                        <a:latin typeface="Cambria Math" panose="02040503050406030204" pitchFamily="18" charset="0"/>
                      </a:rPr>
                      <m:t>(</m:t>
                    </m:r>
                    <m:r>
                      <a:rPr lang="it-IT" sz="1500" i="1" dirty="0">
                        <a:latin typeface="Cambria Math" panose="02040503050406030204" pitchFamily="18" charset="0"/>
                      </a:rPr>
                      <m:t>𝑥</m:t>
                    </m:r>
                    <m:r>
                      <a:rPr lang="it-IT" sz="1500" i="1" dirty="0">
                        <a:latin typeface="Cambria Math" panose="02040503050406030204" pitchFamily="18" charset="0"/>
                      </a:rPr>
                      <m:t>|</m:t>
                    </m:r>
                    <m:r>
                      <a:rPr lang="it-IT" sz="1500" i="1" dirty="0">
                        <a:latin typeface="Cambria Math" panose="02040503050406030204" pitchFamily="18" charset="0"/>
                      </a:rPr>
                      <m:t>𝑦</m:t>
                    </m:r>
                    <m:r>
                      <a:rPr lang="it-IT" sz="1500" i="1" dirty="0">
                        <a:latin typeface="Cambria Math" panose="02040503050406030204" pitchFamily="18" charset="0"/>
                      </a:rPr>
                      <m:t>)</m:t>
                    </m:r>
                  </m:oMath>
                </a14:m>
                <a:r>
                  <a:rPr lang="it-IT" sz="1500" i="1"/>
                  <a:t> </a:t>
                </a:r>
                <a:r>
                  <a:rPr lang="it-IT" sz="1500"/>
                  <a:t>is the same, but</a:t>
                </a:r>
                <a:r>
                  <a:rPr lang="it-IT" sz="1500" i="1"/>
                  <a:t> </a:t>
                </a:r>
                <a14:m>
                  <m:oMath xmlns:m="http://schemas.openxmlformats.org/officeDocument/2006/math">
                    <m:sSub>
                      <m:sSubPr>
                        <m:ctrlPr>
                          <a:rPr lang="it-IT" sz="1500" i="1" dirty="0">
                            <a:latin typeface="Cambria Math" panose="02040503050406030204" pitchFamily="18" charset="0"/>
                          </a:rPr>
                        </m:ctrlPr>
                      </m:sSubPr>
                      <m:e>
                        <m:r>
                          <a:rPr lang="it-IT" sz="1500" i="1" dirty="0">
                            <a:latin typeface="Cambria Math" panose="02040503050406030204" pitchFamily="18" charset="0"/>
                          </a:rPr>
                          <m:t>𝑃</m:t>
                        </m:r>
                      </m:e>
                      <m:sub>
                        <m:r>
                          <a:rPr lang="it-IT" sz="1500" i="1" dirty="0">
                            <a:latin typeface="Cambria Math" panose="02040503050406030204" pitchFamily="18" charset="0"/>
                          </a:rPr>
                          <m:t>𝑖</m:t>
                        </m:r>
                      </m:sub>
                    </m:sSub>
                    <m:r>
                      <a:rPr lang="it-IT" sz="1500" i="1" dirty="0">
                        <a:latin typeface="Cambria Math" panose="02040503050406030204" pitchFamily="18" charset="0"/>
                      </a:rPr>
                      <m:t>(</m:t>
                    </m:r>
                    <m:r>
                      <a:rPr lang="it-IT" sz="1500" i="1" dirty="0">
                        <a:latin typeface="Cambria Math" panose="02040503050406030204" pitchFamily="18" charset="0"/>
                      </a:rPr>
                      <m:t>𝑦</m:t>
                    </m:r>
                    <m:r>
                      <a:rPr lang="it-IT" sz="1500" i="1" dirty="0">
                        <a:latin typeface="Cambria Math" panose="02040503050406030204" pitchFamily="18" charset="0"/>
                      </a:rPr>
                      <m:t>)</m:t>
                    </m:r>
                  </m:oMath>
                </a14:m>
                <a:r>
                  <a:rPr lang="it-IT" sz="1500" i="1"/>
                  <a:t> </a:t>
                </a:r>
                <a:r>
                  <a:rPr lang="it-IT" sz="1500"/>
                  <a:t>changes → </a:t>
                </a:r>
                <a:r>
                  <a:rPr lang="it-IT" sz="1500" b="1"/>
                  <a:t>label skew</a:t>
                </a:r>
                <a:endParaRPr lang="it-IT" sz="1500"/>
              </a:p>
              <a:p>
                <a:pPr marL="400050" indent="-285750" algn="just">
                  <a:lnSpc>
                    <a:spcPct val="114999"/>
                  </a:lnSpc>
                </a:pPr>
                <a14:m>
                  <m:oMath xmlns:m="http://schemas.openxmlformats.org/officeDocument/2006/math">
                    <m:sSub>
                      <m:sSubPr>
                        <m:ctrlPr>
                          <a:rPr lang="it-IT" sz="1500" i="1" dirty="0">
                            <a:latin typeface="Cambria Math" panose="02040503050406030204" pitchFamily="18" charset="0"/>
                          </a:rPr>
                        </m:ctrlPr>
                      </m:sSubPr>
                      <m:e>
                        <m:r>
                          <a:rPr lang="it-IT" sz="1500" i="1" dirty="0">
                            <a:latin typeface="Cambria Math" panose="02040503050406030204" pitchFamily="18" charset="0"/>
                          </a:rPr>
                          <m:t>𝑃</m:t>
                        </m:r>
                      </m:e>
                      <m:sub>
                        <m:r>
                          <a:rPr lang="it-IT" sz="1500" i="1" dirty="0">
                            <a:latin typeface="Cambria Math" panose="02040503050406030204" pitchFamily="18" charset="0"/>
                          </a:rPr>
                          <m:t>𝑖</m:t>
                        </m:r>
                      </m:sub>
                    </m:sSub>
                    <m:r>
                      <a:rPr lang="it-IT" sz="1500" i="1" dirty="0">
                        <a:latin typeface="Cambria Math" panose="02040503050406030204" pitchFamily="18" charset="0"/>
                      </a:rPr>
                      <m:t>(</m:t>
                    </m:r>
                    <m:r>
                      <a:rPr lang="it-IT" sz="1500" i="1" dirty="0">
                        <a:latin typeface="Cambria Math" panose="02040503050406030204" pitchFamily="18" charset="0"/>
                      </a:rPr>
                      <m:t>𝑦</m:t>
                    </m:r>
                    <m:r>
                      <a:rPr lang="it-IT" sz="1500" i="1" dirty="0">
                        <a:latin typeface="Cambria Math" panose="02040503050406030204" pitchFamily="18" charset="0"/>
                      </a:rPr>
                      <m:t>|</m:t>
                    </m:r>
                    <m:r>
                      <a:rPr lang="it-IT" sz="1500" i="1" dirty="0">
                        <a:latin typeface="Cambria Math" panose="02040503050406030204" pitchFamily="18" charset="0"/>
                      </a:rPr>
                      <m:t>𝑥</m:t>
                    </m:r>
                    <m:r>
                      <a:rPr lang="it-IT" sz="1500" i="1" dirty="0">
                        <a:latin typeface="Cambria Math" panose="02040503050406030204" pitchFamily="18" charset="0"/>
                      </a:rPr>
                      <m:t>)</m:t>
                    </m:r>
                  </m:oMath>
                </a14:m>
                <a:r>
                  <a:rPr lang="it-IT" sz="1500">
                    <a:latin typeface="Cambria Math"/>
                    <a:ea typeface="Cambria Math"/>
                  </a:rPr>
                  <a:t> </a:t>
                </a:r>
                <a:r>
                  <a:rPr lang="it-IT" sz="1500"/>
                  <a:t>is the same, but </a:t>
                </a:r>
                <a:r>
                  <a:rPr lang="it-IT" sz="1500">
                    <a:latin typeface="Calibri"/>
                    <a:ea typeface="Calibri"/>
                    <a:cs typeface="Calibri"/>
                  </a:rPr>
                  <a:t> </a:t>
                </a:r>
                <a14:m>
                  <m:oMath xmlns:m="http://schemas.openxmlformats.org/officeDocument/2006/math">
                    <m:sSub>
                      <m:sSubPr>
                        <m:ctrlPr>
                          <a:rPr lang="it-IT" sz="1500" i="1" dirty="0">
                            <a:latin typeface="Cambria Math" panose="02040503050406030204" pitchFamily="18" charset="0"/>
                          </a:rPr>
                        </m:ctrlPr>
                      </m:sSubPr>
                      <m:e>
                        <m:r>
                          <a:rPr lang="it-IT" sz="1500" i="1" dirty="0">
                            <a:latin typeface="Cambria Math" panose="02040503050406030204" pitchFamily="18" charset="0"/>
                          </a:rPr>
                          <m:t>𝑃</m:t>
                        </m:r>
                      </m:e>
                      <m:sub>
                        <m:r>
                          <a:rPr lang="it-IT" sz="1500" i="1" dirty="0">
                            <a:latin typeface="Cambria Math" panose="02040503050406030204" pitchFamily="18" charset="0"/>
                          </a:rPr>
                          <m:t>𝑖</m:t>
                        </m:r>
                      </m:sub>
                    </m:sSub>
                    <m:r>
                      <a:rPr lang="it-IT" sz="1500" i="1" dirty="0">
                        <a:latin typeface="Cambria Math" panose="02040503050406030204" pitchFamily="18" charset="0"/>
                      </a:rPr>
                      <m:t>(</m:t>
                    </m:r>
                    <m:r>
                      <a:rPr lang="it-IT" sz="1500" i="1" dirty="0">
                        <a:latin typeface="Cambria Math" panose="02040503050406030204" pitchFamily="18" charset="0"/>
                      </a:rPr>
                      <m:t>𝑥</m:t>
                    </m:r>
                    <m:r>
                      <a:rPr lang="it-IT" sz="1500" i="1" dirty="0">
                        <a:latin typeface="Cambria Math" panose="02040503050406030204" pitchFamily="18" charset="0"/>
                      </a:rPr>
                      <m:t>)</m:t>
                    </m:r>
                  </m:oMath>
                </a14:m>
                <a:r>
                  <a:rPr lang="it-IT" sz="1500" i="1"/>
                  <a:t> </a:t>
                </a:r>
                <a:r>
                  <a:rPr lang="it-IT" sz="1500"/>
                  <a:t>changes → </a:t>
                </a:r>
                <a:r>
                  <a:rPr lang="it-IT" sz="1500" b="1"/>
                  <a:t>feature shift</a:t>
                </a:r>
                <a:endParaRPr lang="it-IT" sz="1500"/>
              </a:p>
              <a:p>
                <a:pPr marL="400050" indent="-285750" algn="just">
                  <a:lnSpc>
                    <a:spcPct val="114999"/>
                  </a:lnSpc>
                </a:pPr>
                <a14:m>
                  <m:oMath xmlns:m="http://schemas.openxmlformats.org/officeDocument/2006/math">
                    <m:sSub>
                      <m:sSubPr>
                        <m:ctrlPr>
                          <a:rPr lang="it-IT" sz="1500" i="1" dirty="0">
                            <a:latin typeface="Cambria Math" panose="02040503050406030204" pitchFamily="18" charset="0"/>
                          </a:rPr>
                        </m:ctrlPr>
                      </m:sSubPr>
                      <m:e>
                        <m:r>
                          <a:rPr lang="it-IT" sz="1500" i="1" dirty="0">
                            <a:latin typeface="Cambria Math" panose="02040503050406030204" pitchFamily="18" charset="0"/>
                          </a:rPr>
                          <m:t>𝑃</m:t>
                        </m:r>
                      </m:e>
                      <m:sub>
                        <m:r>
                          <a:rPr lang="it-IT" sz="1500" i="1" dirty="0">
                            <a:latin typeface="Cambria Math" panose="02040503050406030204" pitchFamily="18" charset="0"/>
                          </a:rPr>
                          <m:t>𝑖</m:t>
                        </m:r>
                      </m:sub>
                    </m:sSub>
                    <m:r>
                      <a:rPr lang="it-IT" sz="1500" i="1" dirty="0">
                        <a:latin typeface="Cambria Math" panose="02040503050406030204" pitchFamily="18" charset="0"/>
                      </a:rPr>
                      <m:t>(</m:t>
                    </m:r>
                    <m:r>
                      <a:rPr lang="it-IT" sz="1500" i="1" dirty="0">
                        <a:latin typeface="Cambria Math" panose="02040503050406030204" pitchFamily="18" charset="0"/>
                      </a:rPr>
                      <m:t>𝑦</m:t>
                    </m:r>
                    <m:r>
                      <a:rPr lang="it-IT" sz="1500" i="1" dirty="0">
                        <a:latin typeface="Cambria Math" panose="02040503050406030204" pitchFamily="18" charset="0"/>
                      </a:rPr>
                      <m:t>)</m:t>
                    </m:r>
                  </m:oMath>
                </a14:m>
                <a:r>
                  <a:rPr lang="it-IT" sz="1500">
                    <a:latin typeface="Cambria Math"/>
                    <a:ea typeface="Cambria Math"/>
                  </a:rPr>
                  <a:t> </a:t>
                </a:r>
                <a:r>
                  <a:rPr lang="it-IT" sz="1500"/>
                  <a:t>is the same, but </a:t>
                </a:r>
                <a:r>
                  <a:rPr lang="it-IT" sz="1500">
                    <a:latin typeface="Calibri"/>
                    <a:ea typeface="Calibri"/>
                    <a:cs typeface="Calibri"/>
                  </a:rPr>
                  <a:t> </a:t>
                </a:r>
                <a14:m>
                  <m:oMath xmlns:m="http://schemas.openxmlformats.org/officeDocument/2006/math">
                    <m:sSub>
                      <m:sSubPr>
                        <m:ctrlPr>
                          <a:rPr lang="it-IT" sz="1500" i="1" dirty="0">
                            <a:latin typeface="Cambria Math" panose="02040503050406030204" pitchFamily="18" charset="0"/>
                          </a:rPr>
                        </m:ctrlPr>
                      </m:sSubPr>
                      <m:e>
                        <m:r>
                          <a:rPr lang="it-IT" sz="1500" i="1" dirty="0">
                            <a:latin typeface="Cambria Math" panose="02040503050406030204" pitchFamily="18" charset="0"/>
                          </a:rPr>
                          <m:t>𝑃</m:t>
                        </m:r>
                      </m:e>
                      <m:sub>
                        <m:r>
                          <a:rPr lang="it-IT" sz="1500" i="1" dirty="0">
                            <a:latin typeface="Cambria Math" panose="02040503050406030204" pitchFamily="18" charset="0"/>
                          </a:rPr>
                          <m:t>𝑖</m:t>
                        </m:r>
                      </m:sub>
                    </m:sSub>
                    <m:r>
                      <a:rPr lang="it-IT" sz="1500" i="1" dirty="0">
                        <a:latin typeface="Cambria Math" panose="02040503050406030204" pitchFamily="18" charset="0"/>
                      </a:rPr>
                      <m:t>(</m:t>
                    </m:r>
                    <m:r>
                      <a:rPr lang="it-IT" sz="1500" i="1" dirty="0">
                        <a:latin typeface="Cambria Math" panose="02040503050406030204" pitchFamily="18" charset="0"/>
                      </a:rPr>
                      <m:t>𝑥</m:t>
                    </m:r>
                    <m:r>
                      <a:rPr lang="it-IT" sz="1500" i="1" dirty="0">
                        <a:latin typeface="Cambria Math" panose="02040503050406030204" pitchFamily="18" charset="0"/>
                      </a:rPr>
                      <m:t>|</m:t>
                    </m:r>
                    <m:r>
                      <a:rPr lang="it-IT" sz="1500" i="1" dirty="0">
                        <a:latin typeface="Cambria Math" panose="02040503050406030204" pitchFamily="18" charset="0"/>
                      </a:rPr>
                      <m:t>𝑦</m:t>
                    </m:r>
                    <m:r>
                      <a:rPr lang="it-IT" sz="1500" i="1" dirty="0">
                        <a:latin typeface="Cambria Math" panose="02040503050406030204" pitchFamily="18" charset="0"/>
                      </a:rPr>
                      <m:t>)</m:t>
                    </m:r>
                  </m:oMath>
                </a14:m>
                <a:r>
                  <a:rPr lang="it-IT" sz="1500" i="1"/>
                  <a:t> </a:t>
                </a:r>
                <a:r>
                  <a:rPr lang="it-IT" sz="1500"/>
                  <a:t>changes → </a:t>
                </a:r>
                <a:r>
                  <a:rPr lang="it-IT" sz="1500" b="1"/>
                  <a:t>domain shift</a:t>
                </a:r>
                <a:endParaRPr lang="it-IT" sz="1500"/>
              </a:p>
              <a:p>
                <a:pPr marL="400050" indent="-285750" algn="just">
                  <a:lnSpc>
                    <a:spcPct val="114999"/>
                  </a:lnSpc>
                </a:pPr>
                <a14:m>
                  <m:oMath xmlns:m="http://schemas.openxmlformats.org/officeDocument/2006/math">
                    <m:sSub>
                      <m:sSubPr>
                        <m:ctrlPr>
                          <a:rPr lang="it-IT" sz="1500" i="1" dirty="0">
                            <a:latin typeface="Cambria Math" panose="02040503050406030204" pitchFamily="18" charset="0"/>
                          </a:rPr>
                        </m:ctrlPr>
                      </m:sSubPr>
                      <m:e>
                        <m:r>
                          <a:rPr lang="it-IT" sz="1500" i="1" dirty="0">
                            <a:latin typeface="Cambria Math" panose="02040503050406030204" pitchFamily="18" charset="0"/>
                          </a:rPr>
                          <m:t>𝑃</m:t>
                        </m:r>
                      </m:e>
                      <m:sub>
                        <m:r>
                          <a:rPr lang="it-IT" sz="1500" i="1" dirty="0">
                            <a:latin typeface="Cambria Math" panose="02040503050406030204" pitchFamily="18" charset="0"/>
                          </a:rPr>
                          <m:t>𝑖</m:t>
                        </m:r>
                      </m:sub>
                    </m:sSub>
                    <m:r>
                      <a:rPr lang="it-IT" sz="1500" i="1" dirty="0">
                        <a:latin typeface="Cambria Math" panose="02040503050406030204" pitchFamily="18" charset="0"/>
                      </a:rPr>
                      <m:t>(</m:t>
                    </m:r>
                    <m:r>
                      <a:rPr lang="it-IT" sz="1500" i="1" dirty="0">
                        <a:latin typeface="Cambria Math" panose="02040503050406030204" pitchFamily="18" charset="0"/>
                      </a:rPr>
                      <m:t>𝑥</m:t>
                    </m:r>
                    <m:r>
                      <a:rPr lang="it-IT" sz="1500" i="1" dirty="0">
                        <a:latin typeface="Cambria Math" panose="02040503050406030204" pitchFamily="18" charset="0"/>
                      </a:rPr>
                      <m:t>)</m:t>
                    </m:r>
                  </m:oMath>
                </a14:m>
                <a:r>
                  <a:rPr lang="it-IT" sz="1500">
                    <a:latin typeface="Cambria Math"/>
                    <a:ea typeface="Cambria Math"/>
                  </a:rPr>
                  <a:t> </a:t>
                </a:r>
                <a:r>
                  <a:rPr lang="it-IT" sz="1500"/>
                  <a:t>is the same, but </a:t>
                </a:r>
                <a:r>
                  <a:rPr lang="it-IT" sz="1500">
                    <a:latin typeface="Calibri"/>
                    <a:ea typeface="Calibri"/>
                    <a:cs typeface="Calibri"/>
                  </a:rPr>
                  <a:t> </a:t>
                </a:r>
                <a14:m>
                  <m:oMath xmlns:m="http://schemas.openxmlformats.org/officeDocument/2006/math">
                    <m:sSub>
                      <m:sSubPr>
                        <m:ctrlPr>
                          <a:rPr lang="it-IT" sz="1500" i="1" dirty="0">
                            <a:latin typeface="Cambria Math" panose="02040503050406030204" pitchFamily="18" charset="0"/>
                          </a:rPr>
                        </m:ctrlPr>
                      </m:sSubPr>
                      <m:e>
                        <m:r>
                          <a:rPr lang="it-IT" sz="1500" i="1" dirty="0">
                            <a:latin typeface="Cambria Math" panose="02040503050406030204" pitchFamily="18" charset="0"/>
                          </a:rPr>
                          <m:t>𝑃</m:t>
                        </m:r>
                      </m:e>
                      <m:sub>
                        <m:r>
                          <a:rPr lang="it-IT" sz="1500" i="1" dirty="0">
                            <a:latin typeface="Cambria Math" panose="02040503050406030204" pitchFamily="18" charset="0"/>
                          </a:rPr>
                          <m:t>𝑖</m:t>
                        </m:r>
                      </m:sub>
                    </m:sSub>
                    <m:r>
                      <a:rPr lang="it-IT" sz="1500" i="1" dirty="0">
                        <a:latin typeface="Cambria Math" panose="02040503050406030204" pitchFamily="18" charset="0"/>
                      </a:rPr>
                      <m:t>(</m:t>
                    </m:r>
                    <m:r>
                      <a:rPr lang="it-IT" sz="1500" i="1" dirty="0">
                        <a:latin typeface="Cambria Math" panose="02040503050406030204" pitchFamily="18" charset="0"/>
                      </a:rPr>
                      <m:t>𝑦</m:t>
                    </m:r>
                    <m:r>
                      <a:rPr lang="it-IT" sz="1500" i="1" dirty="0">
                        <a:latin typeface="Cambria Math" panose="02040503050406030204" pitchFamily="18" charset="0"/>
                      </a:rPr>
                      <m:t>|</m:t>
                    </m:r>
                    <m:r>
                      <a:rPr lang="it-IT" sz="1500" i="1" dirty="0">
                        <a:latin typeface="Cambria Math" panose="02040503050406030204" pitchFamily="18" charset="0"/>
                      </a:rPr>
                      <m:t>𝑥</m:t>
                    </m:r>
                    <m:r>
                      <a:rPr lang="it-IT" sz="1500" i="1" dirty="0">
                        <a:latin typeface="Cambria Math" panose="02040503050406030204" pitchFamily="18" charset="0"/>
                      </a:rPr>
                      <m:t>)</m:t>
                    </m:r>
                  </m:oMath>
                </a14:m>
                <a:r>
                  <a:rPr lang="it-IT" sz="1500" i="1"/>
                  <a:t> </a:t>
                </a:r>
                <a:r>
                  <a:rPr lang="it-IT" sz="1500"/>
                  <a:t>changes → </a:t>
                </a:r>
                <a:r>
                  <a:rPr lang="it-IT" sz="1500" b="1"/>
                  <a:t>concept shift</a:t>
                </a:r>
                <a:endParaRPr lang="it-IT" sz="1500"/>
              </a:p>
              <a:p>
                <a:pPr>
                  <a:lnSpc>
                    <a:spcPct val="114999"/>
                  </a:lnSpc>
                </a:pPr>
                <a:endParaRPr lang="it-IT"/>
              </a:p>
            </p:txBody>
          </p:sp>
        </mc:Choice>
        <mc:Fallback xmlns="">
          <p:sp>
            <p:nvSpPr>
              <p:cNvPr id="3" name="Segnaposto testo 2">
                <a:extLst>
                  <a:ext uri="{FF2B5EF4-FFF2-40B4-BE49-F238E27FC236}">
                    <a16:creationId xmlns:a16="http://schemas.microsoft.com/office/drawing/2014/main" id="{B5B51CD5-E276-D36D-D762-20A1AA964A81}"/>
                  </a:ext>
                </a:extLst>
              </p:cNvPr>
              <p:cNvSpPr>
                <a:spLocks noGrp="1" noRot="1" noChangeAspect="1" noMove="1" noResize="1" noEditPoints="1" noAdjustHandles="1" noChangeArrowheads="1" noChangeShapeType="1" noTextEdit="1"/>
              </p:cNvSpPr>
              <p:nvPr>
                <p:ph type="body" idx="1"/>
              </p:nvPr>
            </p:nvSpPr>
            <p:spPr>
              <a:xfrm>
                <a:off x="311700" y="264452"/>
                <a:ext cx="8520600" cy="3416400"/>
              </a:xfrm>
              <a:blipFill>
                <a:blip r:embed="rId3"/>
                <a:stretch>
                  <a:fillRect r="-72"/>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172CDAB6-8713-73C5-5A78-FD0ADE5E07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 smtClean="0"/>
              <a:t>56</a:t>
            </a:fld>
            <a:endParaRPr lang="it"/>
          </a:p>
        </p:txBody>
      </p:sp>
    </p:spTree>
    <p:extLst>
      <p:ext uri="{BB962C8B-B14F-4D97-AF65-F5344CB8AC3E}">
        <p14:creationId xmlns:p14="http://schemas.microsoft.com/office/powerpoint/2010/main" val="31445683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939907-BB90-5589-6BA3-C774AD952574}"/>
              </a:ext>
            </a:extLst>
          </p:cNvPr>
          <p:cNvSpPr>
            <a:spLocks noGrp="1"/>
          </p:cNvSpPr>
          <p:nvPr>
            <p:ph type="title"/>
          </p:nvPr>
        </p:nvSpPr>
        <p:spPr/>
        <p:txBody>
          <a:bodyPr>
            <a:normAutofit fontScale="90000"/>
          </a:bodyPr>
          <a:lstStyle/>
          <a:p>
            <a:r>
              <a:rPr lang="it-IT"/>
              <a:t>DANN: Domain </a:t>
            </a:r>
            <a:r>
              <a:rPr lang="it-IT" err="1"/>
              <a:t>adversarial</a:t>
            </a:r>
            <a:r>
              <a:rPr lang="it-IT"/>
              <a:t> </a:t>
            </a:r>
            <a:r>
              <a:rPr lang="it-IT" err="1"/>
              <a:t>regularisation</a:t>
            </a:r>
            <a:endParaRPr lang="it-IT"/>
          </a:p>
        </p:txBody>
      </p:sp>
      <p:pic>
        <p:nvPicPr>
          <p:cNvPr id="9" name="Immagine 9" descr="Immagine che contiene diagramma, schematico&#10;&#10;Descrizione generata automaticamente">
            <a:extLst>
              <a:ext uri="{FF2B5EF4-FFF2-40B4-BE49-F238E27FC236}">
                <a16:creationId xmlns:a16="http://schemas.microsoft.com/office/drawing/2014/main" id="{F8E134B1-6CFD-034C-1AE8-8287D2F7BAC8}"/>
              </a:ext>
            </a:extLst>
          </p:cNvPr>
          <p:cNvPicPr>
            <a:picLocks noChangeAspect="1"/>
          </p:cNvPicPr>
          <p:nvPr/>
        </p:nvPicPr>
        <p:blipFill>
          <a:blip r:embed="rId2"/>
          <a:stretch>
            <a:fillRect/>
          </a:stretch>
        </p:blipFill>
        <p:spPr>
          <a:xfrm>
            <a:off x="347552" y="1599984"/>
            <a:ext cx="3148566" cy="720123"/>
          </a:xfrm>
          <a:prstGeom prst="rect">
            <a:avLst/>
          </a:prstGeom>
        </p:spPr>
      </p:pic>
      <p:sp>
        <p:nvSpPr>
          <p:cNvPr id="4" name="Slide Number Placeholder 3">
            <a:extLst>
              <a:ext uri="{FF2B5EF4-FFF2-40B4-BE49-F238E27FC236}">
                <a16:creationId xmlns:a16="http://schemas.microsoft.com/office/drawing/2014/main" id="{E6D920AE-A212-B532-4813-AA632A830D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 smtClean="0"/>
              <a:t>57</a:t>
            </a:fld>
            <a:endParaRPr lang="it"/>
          </a:p>
        </p:txBody>
      </p:sp>
      <p:sp>
        <p:nvSpPr>
          <p:cNvPr id="7" name="CasellaDiTesto 6">
            <a:extLst>
              <a:ext uri="{FF2B5EF4-FFF2-40B4-BE49-F238E27FC236}">
                <a16:creationId xmlns:a16="http://schemas.microsoft.com/office/drawing/2014/main" id="{0A585B27-A461-F52E-1F77-80289EB33578}"/>
              </a:ext>
            </a:extLst>
          </p:cNvPr>
          <p:cNvSpPr txBox="1"/>
          <p:nvPr/>
        </p:nvSpPr>
        <p:spPr>
          <a:xfrm>
            <a:off x="3729036" y="1857374"/>
            <a:ext cx="35433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a:t>
            </a:r>
            <a:r>
              <a:rPr lang="it-IT" sz="1200"/>
              <a:t>  </a:t>
            </a:r>
            <a:r>
              <a:rPr lang="it-IT" err="1"/>
              <a:t>if</a:t>
            </a:r>
            <a:r>
              <a:rPr lang="it-IT"/>
              <a:t> </a:t>
            </a:r>
            <a:r>
              <a:rPr lang="it-IT" err="1"/>
              <a:t>only</a:t>
            </a:r>
            <a:r>
              <a:rPr lang="it-IT"/>
              <a:t> </a:t>
            </a:r>
            <a:r>
              <a:rPr lang="it-IT" i="1"/>
              <a:t>source</a:t>
            </a:r>
            <a:r>
              <a:rPr lang="it-IT"/>
              <a:t> and </a:t>
            </a:r>
            <a:r>
              <a:rPr lang="it-IT" i="1"/>
              <a:t>target </a:t>
            </a:r>
            <a:r>
              <a:rPr lang="it-IT" err="1"/>
              <a:t>it</a:t>
            </a:r>
            <a:r>
              <a:rPr lang="it-IT"/>
              <a:t> models </a:t>
            </a:r>
            <a:endParaRPr lang="it-IT" sz="1200"/>
          </a:p>
          <a:p>
            <a:r>
              <a:rPr lang="it-IT"/>
              <a:t>     (domain </a:t>
            </a:r>
            <a:r>
              <a:rPr lang="it-IT" err="1"/>
              <a:t>adaptation</a:t>
            </a:r>
            <a:r>
              <a:rPr lang="it-IT"/>
              <a:t>)</a:t>
            </a:r>
            <a:endParaRPr lang="it-IT" sz="1200"/>
          </a:p>
        </p:txBody>
      </p:sp>
      <p:pic>
        <p:nvPicPr>
          <p:cNvPr id="13" name="Immagine 13" descr="Immagine che contiene testo&#10;&#10;Descrizione generata automaticamente">
            <a:extLst>
              <a:ext uri="{FF2B5EF4-FFF2-40B4-BE49-F238E27FC236}">
                <a16:creationId xmlns:a16="http://schemas.microsoft.com/office/drawing/2014/main" id="{A2A95DF5-DC36-841A-5B42-A3146B976CD8}"/>
              </a:ext>
            </a:extLst>
          </p:cNvPr>
          <p:cNvPicPr>
            <a:picLocks noChangeAspect="1"/>
          </p:cNvPicPr>
          <p:nvPr/>
        </p:nvPicPr>
        <p:blipFill>
          <a:blip r:embed="rId3"/>
          <a:stretch>
            <a:fillRect/>
          </a:stretch>
        </p:blipFill>
        <p:spPr>
          <a:xfrm>
            <a:off x="350044" y="2900833"/>
            <a:ext cx="4586288" cy="499121"/>
          </a:xfrm>
          <a:prstGeom prst="rect">
            <a:avLst/>
          </a:prstGeom>
        </p:spPr>
      </p:pic>
      <p:sp>
        <p:nvSpPr>
          <p:cNvPr id="14" name="CasellaDiTesto 13">
            <a:extLst>
              <a:ext uri="{FF2B5EF4-FFF2-40B4-BE49-F238E27FC236}">
                <a16:creationId xmlns:a16="http://schemas.microsoft.com/office/drawing/2014/main" id="{42EB0F3C-80D3-8238-BED6-D27776B9D0C1}"/>
              </a:ext>
            </a:extLst>
          </p:cNvPr>
          <p:cNvSpPr txBox="1"/>
          <p:nvPr/>
        </p:nvSpPr>
        <p:spPr>
          <a:xfrm>
            <a:off x="5179216" y="3000372"/>
            <a:ext cx="35433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r>
              <a:rPr lang="it-IT"/>
              <a:t>→</a:t>
            </a:r>
            <a:r>
              <a:rPr lang="it-IT" sz="1200"/>
              <a:t>  </a:t>
            </a:r>
            <a:r>
              <a:rPr lang="it-IT" err="1"/>
              <a:t>defines</a:t>
            </a:r>
            <a:r>
              <a:rPr lang="it-IT"/>
              <a:t> the H-</a:t>
            </a:r>
            <a:r>
              <a:rPr lang="it-IT" err="1"/>
              <a:t>divergence</a:t>
            </a:r>
            <a:r>
              <a:rPr lang="it-IT"/>
              <a:t> </a:t>
            </a:r>
            <a:r>
              <a:rPr lang="it-IT" err="1"/>
              <a:t>between</a:t>
            </a:r>
            <a:r>
              <a:rPr lang="it-IT"/>
              <a:t> the source and target [8]</a:t>
            </a:r>
          </a:p>
        </p:txBody>
      </p:sp>
    </p:spTree>
    <p:extLst>
      <p:ext uri="{BB962C8B-B14F-4D97-AF65-F5344CB8AC3E}">
        <p14:creationId xmlns:p14="http://schemas.microsoft.com/office/powerpoint/2010/main" val="20210746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939907-BB90-5589-6BA3-C774AD952574}"/>
              </a:ext>
            </a:extLst>
          </p:cNvPr>
          <p:cNvSpPr>
            <a:spLocks noGrp="1"/>
          </p:cNvSpPr>
          <p:nvPr>
            <p:ph type="title"/>
          </p:nvPr>
        </p:nvSpPr>
        <p:spPr/>
        <p:txBody>
          <a:bodyPr>
            <a:normAutofit fontScale="90000"/>
          </a:bodyPr>
          <a:lstStyle/>
          <a:p>
            <a:r>
              <a:rPr lang="it-IT"/>
              <a:t>DANN: Domain </a:t>
            </a:r>
            <a:r>
              <a:rPr lang="it-IT" err="1"/>
              <a:t>adversarial</a:t>
            </a:r>
            <a:r>
              <a:rPr lang="it-IT"/>
              <a:t> </a:t>
            </a:r>
            <a:r>
              <a:rPr lang="it-IT" err="1"/>
              <a:t>regularisation</a:t>
            </a:r>
            <a:endParaRPr lang="it-IT"/>
          </a:p>
        </p:txBody>
      </p:sp>
      <p:sp>
        <p:nvSpPr>
          <p:cNvPr id="4" name="Slide Number Placeholder 3">
            <a:extLst>
              <a:ext uri="{FF2B5EF4-FFF2-40B4-BE49-F238E27FC236}">
                <a16:creationId xmlns:a16="http://schemas.microsoft.com/office/drawing/2014/main" id="{E6D920AE-A212-B532-4813-AA632A830D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 smtClean="0"/>
              <a:t>58</a:t>
            </a:fld>
            <a:endParaRPr lang="it"/>
          </a:p>
        </p:txBody>
      </p:sp>
      <p:sp>
        <p:nvSpPr>
          <p:cNvPr id="7" name="CasellaDiTesto 6">
            <a:extLst>
              <a:ext uri="{FF2B5EF4-FFF2-40B4-BE49-F238E27FC236}">
                <a16:creationId xmlns:a16="http://schemas.microsoft.com/office/drawing/2014/main" id="{0A585B27-A461-F52E-1F77-80289EB33578}"/>
              </a:ext>
            </a:extLst>
          </p:cNvPr>
          <p:cNvSpPr txBox="1"/>
          <p:nvPr/>
        </p:nvSpPr>
        <p:spPr>
          <a:xfrm>
            <a:off x="350042" y="1407318"/>
            <a:ext cx="328612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In a multi-source DG </a:t>
            </a:r>
            <a:r>
              <a:rPr lang="it-IT" err="1"/>
              <a:t>environment</a:t>
            </a:r>
            <a:r>
              <a:rPr lang="it-IT"/>
              <a:t>:</a:t>
            </a:r>
          </a:p>
        </p:txBody>
      </p:sp>
      <p:sp>
        <p:nvSpPr>
          <p:cNvPr id="14" name="CasellaDiTesto 13">
            <a:extLst>
              <a:ext uri="{FF2B5EF4-FFF2-40B4-BE49-F238E27FC236}">
                <a16:creationId xmlns:a16="http://schemas.microsoft.com/office/drawing/2014/main" id="{42EB0F3C-80D3-8238-BED6-D27776B9D0C1}"/>
              </a:ext>
            </a:extLst>
          </p:cNvPr>
          <p:cNvSpPr txBox="1"/>
          <p:nvPr/>
        </p:nvSpPr>
        <p:spPr>
          <a:xfrm>
            <a:off x="3814760" y="1857372"/>
            <a:ext cx="374332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r>
              <a:rPr lang="it-IT"/>
              <a:t>→</a:t>
            </a:r>
            <a:r>
              <a:rPr lang="it-IT" sz="1200"/>
              <a:t>  </a:t>
            </a:r>
            <a:r>
              <a:rPr lang="it-IT"/>
              <a:t>by </a:t>
            </a:r>
            <a:r>
              <a:rPr lang="it-IT" err="1"/>
              <a:t>having</a:t>
            </a:r>
            <a:r>
              <a:rPr lang="it-IT"/>
              <a:t> ε </a:t>
            </a:r>
            <a:r>
              <a:rPr lang="it-IT" err="1"/>
              <a:t>as</a:t>
            </a:r>
            <a:r>
              <a:rPr lang="it-IT"/>
              <a:t> maximum </a:t>
            </a:r>
            <a:r>
              <a:rPr lang="it-IT" err="1"/>
              <a:t>divergence</a:t>
            </a:r>
            <a:r>
              <a:rPr lang="it-IT"/>
              <a:t> </a:t>
            </a:r>
            <a:r>
              <a:rPr lang="it-IT" err="1"/>
              <a:t>between</a:t>
            </a:r>
            <a:r>
              <a:rPr lang="it-IT"/>
              <a:t> source domains</a:t>
            </a:r>
          </a:p>
        </p:txBody>
      </p:sp>
      <p:pic>
        <p:nvPicPr>
          <p:cNvPr id="5" name="Immagine 5" descr="Immagine che contiene testo, orologio&#10;&#10;Descrizione generata automaticamente">
            <a:extLst>
              <a:ext uri="{FF2B5EF4-FFF2-40B4-BE49-F238E27FC236}">
                <a16:creationId xmlns:a16="http://schemas.microsoft.com/office/drawing/2014/main" id="{E076ECB3-2031-F898-EFCE-9583DB9E96A9}"/>
              </a:ext>
            </a:extLst>
          </p:cNvPr>
          <p:cNvPicPr>
            <a:picLocks noChangeAspect="1"/>
          </p:cNvPicPr>
          <p:nvPr/>
        </p:nvPicPr>
        <p:blipFill>
          <a:blip r:embed="rId2"/>
          <a:stretch>
            <a:fillRect/>
          </a:stretch>
        </p:blipFill>
        <p:spPr>
          <a:xfrm>
            <a:off x="442913" y="1859385"/>
            <a:ext cx="3321843" cy="324593"/>
          </a:xfrm>
          <a:prstGeom prst="rect">
            <a:avLst/>
          </a:prstGeom>
        </p:spPr>
      </p:pic>
      <p:pic>
        <p:nvPicPr>
          <p:cNvPr id="6" name="Immagine 7">
            <a:extLst>
              <a:ext uri="{FF2B5EF4-FFF2-40B4-BE49-F238E27FC236}">
                <a16:creationId xmlns:a16="http://schemas.microsoft.com/office/drawing/2014/main" id="{8702DF61-FA16-1C91-EE40-B9EA2F8FBDFD}"/>
              </a:ext>
            </a:extLst>
          </p:cNvPr>
          <p:cNvPicPr>
            <a:picLocks noChangeAspect="1"/>
          </p:cNvPicPr>
          <p:nvPr/>
        </p:nvPicPr>
        <p:blipFill>
          <a:blip r:embed="rId3"/>
          <a:stretch>
            <a:fillRect/>
          </a:stretch>
        </p:blipFill>
        <p:spPr>
          <a:xfrm>
            <a:off x="442913" y="3166166"/>
            <a:ext cx="2514600" cy="439941"/>
          </a:xfrm>
          <a:prstGeom prst="rect">
            <a:avLst/>
          </a:prstGeom>
        </p:spPr>
      </p:pic>
      <p:sp>
        <p:nvSpPr>
          <p:cNvPr id="8" name="CasellaDiTesto 7">
            <a:extLst>
              <a:ext uri="{FF2B5EF4-FFF2-40B4-BE49-F238E27FC236}">
                <a16:creationId xmlns:a16="http://schemas.microsoft.com/office/drawing/2014/main" id="{586892B8-E6F6-5E50-34E3-799E6B742F17}"/>
              </a:ext>
            </a:extLst>
          </p:cNvPr>
          <p:cNvSpPr txBox="1"/>
          <p:nvPr/>
        </p:nvSpPr>
        <p:spPr>
          <a:xfrm>
            <a:off x="3128959" y="3257546"/>
            <a:ext cx="442912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r>
              <a:rPr lang="it-IT"/>
              <a:t>→</a:t>
            </a:r>
            <a:r>
              <a:rPr lang="it-IT" sz="1200"/>
              <a:t>  </a:t>
            </a:r>
            <a:r>
              <a:rPr lang="it-IT"/>
              <a:t>by </a:t>
            </a:r>
            <a:r>
              <a:rPr lang="it-IT" err="1"/>
              <a:t>minimising</a:t>
            </a:r>
            <a:r>
              <a:rPr lang="it-IT"/>
              <a:t> ε </a:t>
            </a:r>
            <a:r>
              <a:rPr lang="it-IT" err="1"/>
              <a:t>we</a:t>
            </a:r>
            <a:r>
              <a:rPr lang="it-IT"/>
              <a:t> </a:t>
            </a:r>
            <a:r>
              <a:rPr lang="it-IT" err="1"/>
              <a:t>also</a:t>
            </a:r>
            <a:r>
              <a:rPr lang="it-IT"/>
              <a:t> </a:t>
            </a:r>
            <a:r>
              <a:rPr lang="it-IT" err="1"/>
              <a:t>minimise</a:t>
            </a:r>
            <a:r>
              <a:rPr lang="it-IT"/>
              <a:t> the </a:t>
            </a:r>
            <a:r>
              <a:rPr lang="it-IT" err="1"/>
              <a:t>divergence</a:t>
            </a:r>
            <a:r>
              <a:rPr lang="it-IT"/>
              <a:t> </a:t>
            </a:r>
            <a:r>
              <a:rPr lang="it-IT" err="1"/>
              <a:t>between</a:t>
            </a:r>
            <a:r>
              <a:rPr lang="it-IT"/>
              <a:t> target domains</a:t>
            </a:r>
          </a:p>
        </p:txBody>
      </p:sp>
      <p:sp>
        <p:nvSpPr>
          <p:cNvPr id="10" name="CasellaDiTesto 7">
            <a:extLst>
              <a:ext uri="{FF2B5EF4-FFF2-40B4-BE49-F238E27FC236}">
                <a16:creationId xmlns:a16="http://schemas.microsoft.com/office/drawing/2014/main" id="{77A93624-C30C-E88D-3493-B47C4BDB1EE4}"/>
              </a:ext>
            </a:extLst>
          </p:cNvPr>
          <p:cNvSpPr txBox="1"/>
          <p:nvPr/>
        </p:nvSpPr>
        <p:spPr>
          <a:xfrm>
            <a:off x="442911" y="2657474"/>
            <a:ext cx="275034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err="1"/>
              <a:t>It</a:t>
            </a:r>
            <a:r>
              <a:rPr lang="it-IT"/>
              <a:t> can be </a:t>
            </a:r>
            <a:r>
              <a:rPr lang="it-IT" err="1"/>
              <a:t>proven</a:t>
            </a:r>
            <a:r>
              <a:rPr lang="it-IT"/>
              <a:t> </a:t>
            </a:r>
            <a:r>
              <a:rPr lang="it-IT" err="1"/>
              <a:t>that</a:t>
            </a:r>
            <a:r>
              <a:rPr lang="it-IT"/>
              <a:t> [9]:</a:t>
            </a:r>
          </a:p>
        </p:txBody>
      </p:sp>
    </p:spTree>
    <p:extLst>
      <p:ext uri="{BB962C8B-B14F-4D97-AF65-F5344CB8AC3E}">
        <p14:creationId xmlns:p14="http://schemas.microsoft.com/office/powerpoint/2010/main" val="24290629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432120-F7A7-4766-648C-84AFDE10F35C}"/>
              </a:ext>
            </a:extLst>
          </p:cNvPr>
          <p:cNvSpPr>
            <a:spLocks noGrp="1"/>
          </p:cNvSpPr>
          <p:nvPr>
            <p:ph type="title"/>
          </p:nvPr>
        </p:nvSpPr>
        <p:spPr/>
        <p:txBody>
          <a:bodyPr>
            <a:normAutofit fontScale="90000"/>
          </a:bodyPr>
          <a:lstStyle/>
          <a:p>
            <a:r>
              <a:rPr lang="it-IT"/>
              <a:t>DANN: Domain </a:t>
            </a:r>
            <a:r>
              <a:rPr lang="it-IT" err="1"/>
              <a:t>adversarial</a:t>
            </a:r>
            <a:r>
              <a:rPr lang="it-IT"/>
              <a:t> </a:t>
            </a:r>
            <a:r>
              <a:rPr lang="it-IT" err="1"/>
              <a:t>regularisation</a:t>
            </a:r>
          </a:p>
          <a:p>
            <a:endParaRPr lang="it-IT"/>
          </a:p>
        </p:txBody>
      </p:sp>
      <p:sp>
        <p:nvSpPr>
          <p:cNvPr id="4" name="Segnaposto numero diapositiva 3">
            <a:extLst>
              <a:ext uri="{FF2B5EF4-FFF2-40B4-BE49-F238E27FC236}">
                <a16:creationId xmlns:a16="http://schemas.microsoft.com/office/drawing/2014/main" id="{22585673-0ED7-94B7-B6DF-9C25821C06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a:t>59</a:t>
            </a:fld>
            <a:endParaRPr lang="it-IT"/>
          </a:p>
        </p:txBody>
      </p:sp>
      <p:pic>
        <p:nvPicPr>
          <p:cNvPr id="5" name="Immagine 5" descr="Immagine che contiene testo, lettera&#10;&#10;Descrizione generata automaticamente">
            <a:extLst>
              <a:ext uri="{FF2B5EF4-FFF2-40B4-BE49-F238E27FC236}">
                <a16:creationId xmlns:a16="http://schemas.microsoft.com/office/drawing/2014/main" id="{1407EBC6-CCB1-2388-1FBA-28037CC9A23C}"/>
              </a:ext>
            </a:extLst>
          </p:cNvPr>
          <p:cNvPicPr>
            <a:picLocks noChangeAspect="1"/>
          </p:cNvPicPr>
          <p:nvPr/>
        </p:nvPicPr>
        <p:blipFill>
          <a:blip r:embed="rId2"/>
          <a:stretch>
            <a:fillRect/>
          </a:stretch>
        </p:blipFill>
        <p:spPr>
          <a:xfrm>
            <a:off x="335756" y="1328626"/>
            <a:ext cx="4579143" cy="3372072"/>
          </a:xfrm>
          <a:prstGeom prst="rect">
            <a:avLst/>
          </a:prstGeom>
        </p:spPr>
      </p:pic>
    </p:spTree>
    <p:extLst>
      <p:ext uri="{BB962C8B-B14F-4D97-AF65-F5344CB8AC3E}">
        <p14:creationId xmlns:p14="http://schemas.microsoft.com/office/powerpoint/2010/main" val="886045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t"/>
              <a:t>Problems considered with FedDANN</a:t>
            </a:r>
            <a:endParaRPr/>
          </a:p>
        </p:txBody>
      </p:sp>
      <p:sp>
        <p:nvSpPr>
          <p:cNvPr id="12" name="Rectangle 11">
            <a:extLst>
              <a:ext uri="{FF2B5EF4-FFF2-40B4-BE49-F238E27FC236}">
                <a16:creationId xmlns:a16="http://schemas.microsoft.com/office/drawing/2014/main" id="{BFACB284-1AE7-8B1B-85AA-2DD622AC650A}"/>
              </a:ext>
            </a:extLst>
          </p:cNvPr>
          <p:cNvSpPr/>
          <p:nvPr/>
        </p:nvSpPr>
        <p:spPr>
          <a:xfrm>
            <a:off x="520390" y="1648419"/>
            <a:ext cx="2356625" cy="322587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it-IT"/>
          </a:p>
        </p:txBody>
      </p:sp>
      <p:sp>
        <p:nvSpPr>
          <p:cNvPr id="13" name="Rectangle 12">
            <a:extLst>
              <a:ext uri="{FF2B5EF4-FFF2-40B4-BE49-F238E27FC236}">
                <a16:creationId xmlns:a16="http://schemas.microsoft.com/office/drawing/2014/main" id="{8108A67E-1603-C451-59C7-E13EE49683A5}"/>
              </a:ext>
            </a:extLst>
          </p:cNvPr>
          <p:cNvSpPr/>
          <p:nvPr/>
        </p:nvSpPr>
        <p:spPr>
          <a:xfrm>
            <a:off x="3127916" y="1648418"/>
            <a:ext cx="2572215" cy="322587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it-IT"/>
          </a:p>
        </p:txBody>
      </p:sp>
      <p:sp>
        <p:nvSpPr>
          <p:cNvPr id="4" name="TextBox 3">
            <a:extLst>
              <a:ext uri="{FF2B5EF4-FFF2-40B4-BE49-F238E27FC236}">
                <a16:creationId xmlns:a16="http://schemas.microsoft.com/office/drawing/2014/main" id="{F1A5FE07-8D6D-9EDC-95D6-C91D94DD3D95}"/>
              </a:ext>
            </a:extLst>
          </p:cNvPr>
          <p:cNvSpPr txBox="1"/>
          <p:nvPr/>
        </p:nvSpPr>
        <p:spPr>
          <a:xfrm>
            <a:off x="431180" y="1017725"/>
            <a:ext cx="8214732" cy="523220"/>
          </a:xfrm>
          <a:prstGeom prst="rect">
            <a:avLst/>
          </a:prstGeom>
          <a:noFill/>
        </p:spPr>
        <p:txBody>
          <a:bodyPr wrap="square" rtlCol="0">
            <a:spAutoFit/>
          </a:bodyPr>
          <a:lstStyle/>
          <a:p>
            <a:pPr algn="ctr"/>
            <a:r>
              <a:rPr lang="en-US"/>
              <a:t>Due to the nature of this framework, several new challenges are assessed. Listed here are the three main ones considered within the paper:</a:t>
            </a:r>
            <a:endParaRPr lang="it-IT"/>
          </a:p>
        </p:txBody>
      </p:sp>
      <p:sp>
        <p:nvSpPr>
          <p:cNvPr id="14" name="Rectangle 13">
            <a:extLst>
              <a:ext uri="{FF2B5EF4-FFF2-40B4-BE49-F238E27FC236}">
                <a16:creationId xmlns:a16="http://schemas.microsoft.com/office/drawing/2014/main" id="{2EE24EEF-63D1-A666-9F4F-DF7C9832F172}"/>
              </a:ext>
            </a:extLst>
          </p:cNvPr>
          <p:cNvSpPr/>
          <p:nvPr/>
        </p:nvSpPr>
        <p:spPr>
          <a:xfrm>
            <a:off x="5932446" y="1648417"/>
            <a:ext cx="2356625" cy="322587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it-IT"/>
          </a:p>
        </p:txBody>
      </p:sp>
      <p:sp>
        <p:nvSpPr>
          <p:cNvPr id="5" name="TextBox 4">
            <a:extLst>
              <a:ext uri="{FF2B5EF4-FFF2-40B4-BE49-F238E27FC236}">
                <a16:creationId xmlns:a16="http://schemas.microsoft.com/office/drawing/2014/main" id="{A161A9B5-84BA-875A-190D-A01408C7C7B6}"/>
              </a:ext>
            </a:extLst>
          </p:cNvPr>
          <p:cNvSpPr txBox="1"/>
          <p:nvPr/>
        </p:nvSpPr>
        <p:spPr>
          <a:xfrm>
            <a:off x="431180" y="1648419"/>
            <a:ext cx="2572215" cy="2062103"/>
          </a:xfrm>
          <a:prstGeom prst="rect">
            <a:avLst/>
          </a:prstGeom>
          <a:noFill/>
        </p:spPr>
        <p:txBody>
          <a:bodyPr wrap="square" rtlCol="0">
            <a:spAutoFit/>
          </a:bodyPr>
          <a:lstStyle/>
          <a:p>
            <a:pPr algn="ctr"/>
            <a:r>
              <a:rPr lang="it-IT" sz="1600" b="1"/>
              <a:t>Privacy and Security</a:t>
            </a:r>
          </a:p>
          <a:p>
            <a:pPr algn="ctr"/>
            <a:endParaRPr lang="it-IT"/>
          </a:p>
          <a:p>
            <a:pPr algn="ctr"/>
            <a:r>
              <a:rPr lang="en-US"/>
              <a:t>Main reason behind the creation of this paradigm. There are legal and privacy concerns that prevent to access data in general, especially the sensitive ones (GDPR).</a:t>
            </a:r>
            <a:endParaRPr lang="it-IT"/>
          </a:p>
        </p:txBody>
      </p:sp>
      <p:sp>
        <p:nvSpPr>
          <p:cNvPr id="6" name="TextBox 5">
            <a:extLst>
              <a:ext uri="{FF2B5EF4-FFF2-40B4-BE49-F238E27FC236}">
                <a16:creationId xmlns:a16="http://schemas.microsoft.com/office/drawing/2014/main" id="{24584F04-664E-10B5-7D06-CBB0DD46ABD0}"/>
              </a:ext>
            </a:extLst>
          </p:cNvPr>
          <p:cNvSpPr txBox="1"/>
          <p:nvPr/>
        </p:nvSpPr>
        <p:spPr>
          <a:xfrm>
            <a:off x="3127916" y="1648419"/>
            <a:ext cx="2572215" cy="1846659"/>
          </a:xfrm>
          <a:prstGeom prst="rect">
            <a:avLst/>
          </a:prstGeom>
          <a:noFill/>
        </p:spPr>
        <p:txBody>
          <a:bodyPr wrap="square" rtlCol="0">
            <a:spAutoFit/>
          </a:bodyPr>
          <a:lstStyle/>
          <a:p>
            <a:pPr algn="ctr"/>
            <a:r>
              <a:rPr lang="it-IT" sz="1600" b="1"/>
              <a:t>Statistical Heterogeneity</a:t>
            </a:r>
          </a:p>
          <a:p>
            <a:pPr algn="ctr"/>
            <a:endParaRPr lang="it-IT"/>
          </a:p>
          <a:p>
            <a:pPr algn="ctr"/>
            <a:r>
              <a:rPr lang="en-US"/>
              <a:t>The presence of variations</a:t>
            </a:r>
          </a:p>
          <a:p>
            <a:pPr algn="ctr"/>
            <a:r>
              <a:rPr lang="en-US"/>
              <a:t>in the data distributions across different domains or</a:t>
            </a:r>
          </a:p>
          <a:p>
            <a:pPr algn="ctr"/>
            <a:r>
              <a:rPr lang="en-US"/>
              <a:t>clients in a federated learning setting. They may be of different natures. </a:t>
            </a:r>
            <a:endParaRPr lang="it-IT"/>
          </a:p>
        </p:txBody>
      </p:sp>
      <p:sp>
        <p:nvSpPr>
          <p:cNvPr id="7" name="TextBox 6">
            <a:extLst>
              <a:ext uri="{FF2B5EF4-FFF2-40B4-BE49-F238E27FC236}">
                <a16:creationId xmlns:a16="http://schemas.microsoft.com/office/drawing/2014/main" id="{196AD091-EB54-F845-B7CF-0DF11DE4E124}"/>
              </a:ext>
            </a:extLst>
          </p:cNvPr>
          <p:cNvSpPr txBox="1"/>
          <p:nvPr/>
        </p:nvSpPr>
        <p:spPr>
          <a:xfrm>
            <a:off x="5824652" y="1648419"/>
            <a:ext cx="2572215" cy="1846659"/>
          </a:xfrm>
          <a:prstGeom prst="rect">
            <a:avLst/>
          </a:prstGeom>
          <a:noFill/>
        </p:spPr>
        <p:txBody>
          <a:bodyPr wrap="square" rtlCol="0">
            <a:spAutoFit/>
          </a:bodyPr>
          <a:lstStyle/>
          <a:p>
            <a:pPr algn="ctr"/>
            <a:r>
              <a:rPr lang="it-IT" sz="1600" b="1"/>
              <a:t>Domain Generalisation</a:t>
            </a:r>
          </a:p>
          <a:p>
            <a:pPr algn="ctr"/>
            <a:endParaRPr lang="it-IT"/>
          </a:p>
          <a:p>
            <a:pPr algn="ctr"/>
            <a:r>
              <a:rPr lang="en-US"/>
              <a:t>Related to the Statistical Heterogeneity problem, the model must be able to </a:t>
            </a:r>
            <a:r>
              <a:rPr lang="en-US" err="1"/>
              <a:t>generalise</a:t>
            </a:r>
            <a:r>
              <a:rPr lang="en-US"/>
              <a:t> to domains outside the federation that has never been seen before</a:t>
            </a:r>
            <a:r>
              <a:rPr lang="it-IT"/>
              <a:t>. </a:t>
            </a:r>
          </a:p>
        </p:txBody>
      </p:sp>
      <p:pic>
        <p:nvPicPr>
          <p:cNvPr id="3" name="Graphic 2" descr="Branching diagram outline">
            <a:extLst>
              <a:ext uri="{FF2B5EF4-FFF2-40B4-BE49-F238E27FC236}">
                <a16:creationId xmlns:a16="http://schemas.microsoft.com/office/drawing/2014/main" id="{8A9722BA-B3F9-12B2-35BF-2BF7CEC324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53559" y="3784075"/>
            <a:ext cx="914400" cy="914400"/>
          </a:xfrm>
          <a:prstGeom prst="rect">
            <a:avLst/>
          </a:prstGeom>
        </p:spPr>
      </p:pic>
      <p:pic>
        <p:nvPicPr>
          <p:cNvPr id="9" name="Graphic 8" descr="Normal Distribution outline">
            <a:extLst>
              <a:ext uri="{FF2B5EF4-FFF2-40B4-BE49-F238E27FC236}">
                <a16:creationId xmlns:a16="http://schemas.microsoft.com/office/drawing/2014/main" id="{A31EEF3A-E4B2-66D9-B7E9-492CF2A294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56823" y="3784075"/>
            <a:ext cx="914400" cy="914400"/>
          </a:xfrm>
          <a:prstGeom prst="rect">
            <a:avLst/>
          </a:prstGeom>
        </p:spPr>
      </p:pic>
      <p:pic>
        <p:nvPicPr>
          <p:cNvPr id="11" name="Graphic 10" descr="Eye Scan outline">
            <a:extLst>
              <a:ext uri="{FF2B5EF4-FFF2-40B4-BE49-F238E27FC236}">
                <a16:creationId xmlns:a16="http://schemas.microsoft.com/office/drawing/2014/main" id="{95ED9C58-4C78-5289-000B-4B6C280E6C4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60087" y="3784075"/>
            <a:ext cx="914400" cy="914400"/>
          </a:xfrm>
          <a:prstGeom prst="rect">
            <a:avLst/>
          </a:prstGeom>
        </p:spPr>
      </p:pic>
      <p:sp>
        <p:nvSpPr>
          <p:cNvPr id="2" name="Slide Number Placeholder 1">
            <a:extLst>
              <a:ext uri="{FF2B5EF4-FFF2-40B4-BE49-F238E27FC236}">
                <a16:creationId xmlns:a16="http://schemas.microsoft.com/office/drawing/2014/main" id="{85FDBA14-1316-5DB2-A64C-1E8EA82AD2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 smtClean="0"/>
              <a:t>6</a:t>
            </a:fld>
            <a:endParaRPr lang="it"/>
          </a:p>
        </p:txBody>
      </p:sp>
    </p:spTree>
    <p:extLst>
      <p:ext uri="{BB962C8B-B14F-4D97-AF65-F5344CB8AC3E}">
        <p14:creationId xmlns:p14="http://schemas.microsoft.com/office/powerpoint/2010/main" val="3621285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5" grpId="0"/>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t"/>
              <a:t>Problems considered with FedDANN</a:t>
            </a:r>
            <a:endParaRPr/>
          </a:p>
        </p:txBody>
      </p:sp>
      <p:sp>
        <p:nvSpPr>
          <p:cNvPr id="12" name="Rectangle 11">
            <a:extLst>
              <a:ext uri="{FF2B5EF4-FFF2-40B4-BE49-F238E27FC236}">
                <a16:creationId xmlns:a16="http://schemas.microsoft.com/office/drawing/2014/main" id="{BFACB284-1AE7-8B1B-85AA-2DD622AC650A}"/>
              </a:ext>
            </a:extLst>
          </p:cNvPr>
          <p:cNvSpPr/>
          <p:nvPr/>
        </p:nvSpPr>
        <p:spPr>
          <a:xfrm>
            <a:off x="520390" y="1648419"/>
            <a:ext cx="2356625" cy="3225873"/>
          </a:xfrm>
          <a:prstGeom prst="rect">
            <a:avLst/>
          </a:prstGeom>
          <a:ln>
            <a:solidFill>
              <a:schemeClr val="tx2">
                <a:lumMod val="9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a:p>
        </p:txBody>
      </p:sp>
      <p:sp>
        <p:nvSpPr>
          <p:cNvPr id="13" name="Rectangle 12">
            <a:extLst>
              <a:ext uri="{FF2B5EF4-FFF2-40B4-BE49-F238E27FC236}">
                <a16:creationId xmlns:a16="http://schemas.microsoft.com/office/drawing/2014/main" id="{8108A67E-1603-C451-59C7-E13EE49683A5}"/>
              </a:ext>
            </a:extLst>
          </p:cNvPr>
          <p:cNvSpPr/>
          <p:nvPr/>
        </p:nvSpPr>
        <p:spPr>
          <a:xfrm>
            <a:off x="3127916" y="1648418"/>
            <a:ext cx="2572215" cy="322587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it-IT"/>
          </a:p>
        </p:txBody>
      </p:sp>
      <p:sp>
        <p:nvSpPr>
          <p:cNvPr id="4" name="TextBox 3">
            <a:extLst>
              <a:ext uri="{FF2B5EF4-FFF2-40B4-BE49-F238E27FC236}">
                <a16:creationId xmlns:a16="http://schemas.microsoft.com/office/drawing/2014/main" id="{F1A5FE07-8D6D-9EDC-95D6-C91D94DD3D95}"/>
              </a:ext>
            </a:extLst>
          </p:cNvPr>
          <p:cNvSpPr txBox="1"/>
          <p:nvPr/>
        </p:nvSpPr>
        <p:spPr>
          <a:xfrm>
            <a:off x="431180" y="1017725"/>
            <a:ext cx="8214732" cy="523220"/>
          </a:xfrm>
          <a:prstGeom prst="rect">
            <a:avLst/>
          </a:prstGeom>
          <a:noFill/>
        </p:spPr>
        <p:txBody>
          <a:bodyPr wrap="square" rtlCol="0">
            <a:spAutoFit/>
          </a:bodyPr>
          <a:lstStyle/>
          <a:p>
            <a:pPr algn="ctr"/>
            <a:r>
              <a:rPr lang="en-US"/>
              <a:t>Due to the nature of this framework, several new challenges are assessed. Listed here are the three main ones considered within the paper:</a:t>
            </a:r>
            <a:endParaRPr lang="it-IT"/>
          </a:p>
        </p:txBody>
      </p:sp>
      <p:sp>
        <p:nvSpPr>
          <p:cNvPr id="14" name="Rectangle 13">
            <a:extLst>
              <a:ext uri="{FF2B5EF4-FFF2-40B4-BE49-F238E27FC236}">
                <a16:creationId xmlns:a16="http://schemas.microsoft.com/office/drawing/2014/main" id="{2EE24EEF-63D1-A666-9F4F-DF7C9832F172}"/>
              </a:ext>
            </a:extLst>
          </p:cNvPr>
          <p:cNvSpPr/>
          <p:nvPr/>
        </p:nvSpPr>
        <p:spPr>
          <a:xfrm>
            <a:off x="5932446" y="1648417"/>
            <a:ext cx="2356625" cy="3225873"/>
          </a:xfrm>
          <a:prstGeom prst="rect">
            <a:avLst/>
          </a:prstGeom>
          <a:ln>
            <a:solidFill>
              <a:schemeClr val="tx2">
                <a:lumMod val="9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a:p>
        </p:txBody>
      </p:sp>
      <p:sp>
        <p:nvSpPr>
          <p:cNvPr id="5" name="TextBox 4">
            <a:extLst>
              <a:ext uri="{FF2B5EF4-FFF2-40B4-BE49-F238E27FC236}">
                <a16:creationId xmlns:a16="http://schemas.microsoft.com/office/drawing/2014/main" id="{A161A9B5-84BA-875A-190D-A01408C7C7B6}"/>
              </a:ext>
            </a:extLst>
          </p:cNvPr>
          <p:cNvSpPr txBox="1"/>
          <p:nvPr/>
        </p:nvSpPr>
        <p:spPr>
          <a:xfrm>
            <a:off x="431180" y="1648419"/>
            <a:ext cx="2572215" cy="2062103"/>
          </a:xfrm>
          <a:prstGeom prst="rect">
            <a:avLst/>
          </a:prstGeom>
          <a:noFill/>
        </p:spPr>
        <p:txBody>
          <a:bodyPr wrap="square" rtlCol="0">
            <a:spAutoFit/>
          </a:bodyPr>
          <a:lstStyle/>
          <a:p>
            <a:pPr algn="ctr"/>
            <a:r>
              <a:rPr lang="it-IT" sz="1600" b="1">
                <a:solidFill>
                  <a:schemeClr val="tx2">
                    <a:lumMod val="90000"/>
                  </a:schemeClr>
                </a:solidFill>
              </a:rPr>
              <a:t>Privacy and Security</a:t>
            </a:r>
          </a:p>
          <a:p>
            <a:pPr algn="ctr"/>
            <a:endParaRPr lang="it-IT">
              <a:solidFill>
                <a:schemeClr val="tx2">
                  <a:lumMod val="90000"/>
                </a:schemeClr>
              </a:solidFill>
            </a:endParaRPr>
          </a:p>
          <a:p>
            <a:pPr algn="ctr"/>
            <a:r>
              <a:rPr lang="en-US">
                <a:solidFill>
                  <a:schemeClr val="tx2">
                    <a:lumMod val="90000"/>
                  </a:schemeClr>
                </a:solidFill>
              </a:rPr>
              <a:t>Main reason behind the creation of this paradigm. There are legal and privacy concerns that prevent to access data in general, especially the sensitive ones (GDPR).</a:t>
            </a:r>
            <a:endParaRPr lang="it-IT">
              <a:solidFill>
                <a:schemeClr val="tx2">
                  <a:lumMod val="90000"/>
                </a:schemeClr>
              </a:solidFill>
            </a:endParaRPr>
          </a:p>
        </p:txBody>
      </p:sp>
      <p:sp>
        <p:nvSpPr>
          <p:cNvPr id="6" name="TextBox 5">
            <a:extLst>
              <a:ext uri="{FF2B5EF4-FFF2-40B4-BE49-F238E27FC236}">
                <a16:creationId xmlns:a16="http://schemas.microsoft.com/office/drawing/2014/main" id="{24584F04-664E-10B5-7D06-CBB0DD46ABD0}"/>
              </a:ext>
            </a:extLst>
          </p:cNvPr>
          <p:cNvSpPr txBox="1"/>
          <p:nvPr/>
        </p:nvSpPr>
        <p:spPr>
          <a:xfrm>
            <a:off x="3127916" y="1648419"/>
            <a:ext cx="2572215" cy="1846659"/>
          </a:xfrm>
          <a:prstGeom prst="rect">
            <a:avLst/>
          </a:prstGeom>
          <a:noFill/>
        </p:spPr>
        <p:txBody>
          <a:bodyPr wrap="square" rtlCol="0">
            <a:spAutoFit/>
          </a:bodyPr>
          <a:lstStyle/>
          <a:p>
            <a:pPr algn="ctr"/>
            <a:r>
              <a:rPr lang="it-IT" sz="1600" b="1"/>
              <a:t>Statistical Heterogeneity</a:t>
            </a:r>
          </a:p>
          <a:p>
            <a:pPr algn="ctr"/>
            <a:endParaRPr lang="it-IT"/>
          </a:p>
          <a:p>
            <a:pPr algn="ctr"/>
            <a:r>
              <a:rPr lang="en-US"/>
              <a:t>The presence of variations</a:t>
            </a:r>
          </a:p>
          <a:p>
            <a:pPr algn="ctr"/>
            <a:r>
              <a:rPr lang="en-US"/>
              <a:t>in the data distributions across different domains or</a:t>
            </a:r>
          </a:p>
          <a:p>
            <a:pPr algn="ctr"/>
            <a:r>
              <a:rPr lang="en-US"/>
              <a:t>clients in a federated learning setting. They may be of different natures. </a:t>
            </a:r>
            <a:endParaRPr lang="it-IT"/>
          </a:p>
        </p:txBody>
      </p:sp>
      <p:sp>
        <p:nvSpPr>
          <p:cNvPr id="7" name="TextBox 6">
            <a:extLst>
              <a:ext uri="{FF2B5EF4-FFF2-40B4-BE49-F238E27FC236}">
                <a16:creationId xmlns:a16="http://schemas.microsoft.com/office/drawing/2014/main" id="{196AD091-EB54-F845-B7CF-0DF11DE4E124}"/>
              </a:ext>
            </a:extLst>
          </p:cNvPr>
          <p:cNvSpPr txBox="1"/>
          <p:nvPr/>
        </p:nvSpPr>
        <p:spPr>
          <a:xfrm>
            <a:off x="5824652" y="1648419"/>
            <a:ext cx="2572215" cy="1846659"/>
          </a:xfrm>
          <a:prstGeom prst="rect">
            <a:avLst/>
          </a:prstGeom>
          <a:noFill/>
        </p:spPr>
        <p:txBody>
          <a:bodyPr wrap="square" rtlCol="0">
            <a:spAutoFit/>
          </a:bodyPr>
          <a:lstStyle/>
          <a:p>
            <a:pPr algn="ctr"/>
            <a:r>
              <a:rPr lang="it-IT" sz="1600" b="1">
                <a:solidFill>
                  <a:schemeClr val="tx2">
                    <a:lumMod val="90000"/>
                  </a:schemeClr>
                </a:solidFill>
              </a:rPr>
              <a:t>Domain Generalisation</a:t>
            </a:r>
          </a:p>
          <a:p>
            <a:pPr algn="ctr"/>
            <a:endParaRPr lang="it-IT">
              <a:solidFill>
                <a:schemeClr val="tx2">
                  <a:lumMod val="90000"/>
                </a:schemeClr>
              </a:solidFill>
            </a:endParaRPr>
          </a:p>
          <a:p>
            <a:pPr algn="ctr"/>
            <a:r>
              <a:rPr lang="en-US">
                <a:solidFill>
                  <a:schemeClr val="tx2">
                    <a:lumMod val="90000"/>
                  </a:schemeClr>
                </a:solidFill>
              </a:rPr>
              <a:t>Related to the Statistical Heterogeneity problem, the model must be able to </a:t>
            </a:r>
            <a:r>
              <a:rPr lang="en-US" err="1">
                <a:solidFill>
                  <a:schemeClr val="tx2">
                    <a:lumMod val="90000"/>
                  </a:schemeClr>
                </a:solidFill>
              </a:rPr>
              <a:t>generalise</a:t>
            </a:r>
            <a:r>
              <a:rPr lang="en-US">
                <a:solidFill>
                  <a:schemeClr val="tx2">
                    <a:lumMod val="90000"/>
                  </a:schemeClr>
                </a:solidFill>
              </a:rPr>
              <a:t> to domains outside the federation that has never been seen before</a:t>
            </a:r>
            <a:r>
              <a:rPr lang="it-IT">
                <a:solidFill>
                  <a:schemeClr val="tx2">
                    <a:lumMod val="90000"/>
                  </a:schemeClr>
                </a:solidFill>
              </a:rPr>
              <a:t>. </a:t>
            </a:r>
          </a:p>
        </p:txBody>
      </p:sp>
      <p:pic>
        <p:nvPicPr>
          <p:cNvPr id="3" name="Graphic 2" descr="Branching diagram outline">
            <a:extLst>
              <a:ext uri="{FF2B5EF4-FFF2-40B4-BE49-F238E27FC236}">
                <a16:creationId xmlns:a16="http://schemas.microsoft.com/office/drawing/2014/main" id="{8A9722BA-B3F9-12B2-35BF-2BF7CEC324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53559" y="3784075"/>
            <a:ext cx="914400" cy="914400"/>
          </a:xfrm>
          <a:prstGeom prst="rect">
            <a:avLst/>
          </a:prstGeom>
        </p:spPr>
      </p:pic>
      <p:pic>
        <p:nvPicPr>
          <p:cNvPr id="9" name="Graphic 8" descr="Normal Distribution outline">
            <a:extLst>
              <a:ext uri="{FF2B5EF4-FFF2-40B4-BE49-F238E27FC236}">
                <a16:creationId xmlns:a16="http://schemas.microsoft.com/office/drawing/2014/main" id="{A31EEF3A-E4B2-66D9-B7E9-492CF2A294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56823" y="3784075"/>
            <a:ext cx="914400" cy="914400"/>
          </a:xfrm>
          <a:prstGeom prst="rect">
            <a:avLst/>
          </a:prstGeom>
        </p:spPr>
      </p:pic>
      <p:pic>
        <p:nvPicPr>
          <p:cNvPr id="11" name="Graphic 10" descr="Eye Scan outline">
            <a:extLst>
              <a:ext uri="{FF2B5EF4-FFF2-40B4-BE49-F238E27FC236}">
                <a16:creationId xmlns:a16="http://schemas.microsoft.com/office/drawing/2014/main" id="{95ED9C58-4C78-5289-000B-4B6C280E6C4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60087" y="3784075"/>
            <a:ext cx="914400" cy="914400"/>
          </a:xfrm>
          <a:prstGeom prst="rect">
            <a:avLst/>
          </a:prstGeom>
        </p:spPr>
      </p:pic>
      <p:sp>
        <p:nvSpPr>
          <p:cNvPr id="2" name="Slide Number Placeholder 1">
            <a:extLst>
              <a:ext uri="{FF2B5EF4-FFF2-40B4-BE49-F238E27FC236}">
                <a16:creationId xmlns:a16="http://schemas.microsoft.com/office/drawing/2014/main" id="{85FDBA14-1316-5DB2-A64C-1E8EA82AD2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 smtClean="0"/>
              <a:t>7</a:t>
            </a:fld>
            <a:endParaRPr lang="it"/>
          </a:p>
        </p:txBody>
      </p:sp>
    </p:spTree>
    <p:extLst>
      <p:ext uri="{BB962C8B-B14F-4D97-AF65-F5344CB8AC3E}">
        <p14:creationId xmlns:p14="http://schemas.microsoft.com/office/powerpoint/2010/main" val="3534438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2CD14D-EC04-4CA6-6135-B9573CE2A85E}"/>
              </a:ext>
            </a:extLst>
          </p:cNvPr>
          <p:cNvSpPr>
            <a:spLocks noGrp="1"/>
          </p:cNvSpPr>
          <p:nvPr>
            <p:ph type="title"/>
          </p:nvPr>
        </p:nvSpPr>
        <p:spPr/>
        <p:txBody>
          <a:bodyPr>
            <a:normAutofit fontScale="90000"/>
          </a:bodyPr>
          <a:lstStyle/>
          <a:p>
            <a:r>
              <a:rPr lang="it-IT"/>
              <a:t>Examples </a:t>
            </a:r>
          </a:p>
        </p:txBody>
      </p:sp>
      <mc:AlternateContent xmlns:mc="http://schemas.openxmlformats.org/markup-compatibility/2006" xmlns:a14="http://schemas.microsoft.com/office/drawing/2010/main">
        <mc:Choice Requires="a14">
          <p:sp>
            <p:nvSpPr>
              <p:cNvPr id="7" name="Segnaposto testo 2">
                <a:extLst>
                  <a:ext uri="{FF2B5EF4-FFF2-40B4-BE49-F238E27FC236}">
                    <a16:creationId xmlns:a16="http://schemas.microsoft.com/office/drawing/2014/main" id="{95C7DBFF-CA62-2A9C-9C07-6FB48BB269B3}"/>
                  </a:ext>
                </a:extLst>
              </p:cNvPr>
              <p:cNvSpPr txBox="1">
                <a:spLocks/>
              </p:cNvSpPr>
              <p:nvPr/>
            </p:nvSpPr>
            <p:spPr>
              <a:xfrm>
                <a:off x="311700" y="1017725"/>
                <a:ext cx="8520600" cy="691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just">
                  <a:lnSpc>
                    <a:spcPct val="114999"/>
                  </a:lnSpc>
                  <a:buFont typeface="Arial"/>
                  <a:buNone/>
                </a:pPr>
                <a:r>
                  <a:rPr lang="it-IT"/>
                  <a:t>More formally, given two clients </a:t>
                </a:r>
                <a14:m>
                  <m:oMath xmlns:m="http://schemas.openxmlformats.org/officeDocument/2006/math">
                    <m:r>
                      <a:rPr lang="it-IT" i="1" dirty="0" smtClean="0">
                        <a:latin typeface="Cambria Math" panose="02040503050406030204" pitchFamily="18" charset="0"/>
                      </a:rPr>
                      <m:t>𝑖</m:t>
                    </m:r>
                  </m:oMath>
                </a14:m>
                <a:r>
                  <a:rPr lang="it-IT" i="1"/>
                  <a:t> </a:t>
                </a:r>
                <a:r>
                  <a:rPr lang="it-IT"/>
                  <a:t>and </a:t>
                </a:r>
                <a14:m>
                  <m:oMath xmlns:m="http://schemas.openxmlformats.org/officeDocument/2006/math">
                    <m:r>
                      <a:rPr lang="it-IT" i="1" dirty="0" smtClean="0">
                        <a:latin typeface="Cambria Math" panose="02040503050406030204" pitchFamily="18" charset="0"/>
                      </a:rPr>
                      <m:t>𝑗</m:t>
                    </m:r>
                  </m:oMath>
                </a14:m>
                <a:r>
                  <a:rPr lang="it-IT" i="1"/>
                  <a:t> </a:t>
                </a:r>
                <a:r>
                  <a:rPr lang="it-IT"/>
                  <a:t>and </a:t>
                </a:r>
                <a14:m>
                  <m:oMath xmlns:m="http://schemas.openxmlformats.org/officeDocument/2006/math">
                    <m:r>
                      <a:rPr lang="it-IT" i="1" dirty="0" smtClean="0">
                        <a:latin typeface="Cambria Math" panose="02040503050406030204" pitchFamily="18" charset="0"/>
                      </a:rPr>
                      <m:t>∀ </m:t>
                    </m:r>
                    <m:r>
                      <a:rPr lang="it-IT" i="1" dirty="0" smtClean="0">
                        <a:latin typeface="Cambria Math" panose="02040503050406030204" pitchFamily="18" charset="0"/>
                      </a:rPr>
                      <m:t>𝑖</m:t>
                    </m:r>
                    <m:r>
                      <a:rPr lang="it-IT" i="1" dirty="0" smtClean="0">
                        <a:latin typeface="Cambria Math" panose="02040503050406030204" pitchFamily="18" charset="0"/>
                      </a:rPr>
                      <m:t>≠</m:t>
                    </m:r>
                    <m:r>
                      <a:rPr lang="it-IT" i="1" dirty="0" smtClean="0">
                        <a:latin typeface="Cambria Math" panose="02040503050406030204" pitchFamily="18" charset="0"/>
                      </a:rPr>
                      <m:t>𝑗</m:t>
                    </m:r>
                  </m:oMath>
                </a14:m>
                <a:r>
                  <a:rPr lang="it-IT"/>
                  <a:t>, </a:t>
                </a:r>
                <a14:m>
                  <m:oMath xmlns:m="http://schemas.openxmlformats.org/officeDocument/2006/math">
                    <m:sSub>
                      <m:sSubPr>
                        <m:ctrlPr>
                          <a:rPr lang="it-IT" i="1" dirty="0" smtClean="0">
                            <a:latin typeface="Cambria Math" panose="02040503050406030204" pitchFamily="18" charset="0"/>
                          </a:rPr>
                        </m:ctrlPr>
                      </m:sSubPr>
                      <m:e>
                        <m:r>
                          <a:rPr lang="it-IT" i="1" dirty="0" smtClean="0">
                            <a:latin typeface="Cambria Math" panose="02040503050406030204" pitchFamily="18" charset="0"/>
                          </a:rPr>
                          <m:t>𝑃</m:t>
                        </m:r>
                      </m:e>
                      <m:sub>
                        <m:r>
                          <a:rPr lang="it-IT" i="1" dirty="0" smtClean="0">
                            <a:latin typeface="Cambria Math" panose="02040503050406030204" pitchFamily="18" charset="0"/>
                          </a:rPr>
                          <m:t>𝑖</m:t>
                        </m:r>
                      </m:sub>
                    </m:sSub>
                    <m:r>
                      <a:rPr lang="it-IT" i="1" dirty="0">
                        <a:latin typeface="Cambria Math" panose="02040503050406030204" pitchFamily="18" charset="0"/>
                      </a:rPr>
                      <m:t>(</m:t>
                    </m:r>
                    <m:r>
                      <a:rPr lang="it-IT" i="1" dirty="0">
                        <a:latin typeface="Cambria Math" panose="02040503050406030204" pitchFamily="18" charset="0"/>
                      </a:rPr>
                      <m:t>𝑥</m:t>
                    </m:r>
                    <m:r>
                      <a:rPr lang="it-IT" i="1" dirty="0">
                        <a:latin typeface="Cambria Math" panose="02040503050406030204" pitchFamily="18" charset="0"/>
                      </a:rPr>
                      <m:t>,</m:t>
                    </m:r>
                    <m:r>
                      <a:rPr lang="it-IT" i="1" dirty="0">
                        <a:latin typeface="Cambria Math" panose="02040503050406030204" pitchFamily="18" charset="0"/>
                      </a:rPr>
                      <m:t>𝑦</m:t>
                    </m:r>
                    <m:r>
                      <a:rPr lang="it-IT" i="1" dirty="0">
                        <a:latin typeface="Cambria Math" panose="02040503050406030204" pitchFamily="18" charset="0"/>
                      </a:rPr>
                      <m:t>)≠</m:t>
                    </m:r>
                    <m:sSub>
                      <m:sSubPr>
                        <m:ctrlPr>
                          <a:rPr lang="it-IT" i="1" dirty="0" smtClean="0">
                            <a:latin typeface="Cambria Math" panose="02040503050406030204" pitchFamily="18" charset="0"/>
                          </a:rPr>
                        </m:ctrlPr>
                      </m:sSubPr>
                      <m:e>
                        <m:r>
                          <a:rPr lang="it-IT" i="1" dirty="0" smtClean="0">
                            <a:latin typeface="Cambria Math" panose="02040503050406030204" pitchFamily="18" charset="0"/>
                          </a:rPr>
                          <m:t>𝑃</m:t>
                        </m:r>
                      </m:e>
                      <m:sub>
                        <m:r>
                          <a:rPr lang="it-IT" i="1" dirty="0" smtClean="0">
                            <a:latin typeface="Cambria Math" panose="02040503050406030204" pitchFamily="18" charset="0"/>
                          </a:rPr>
                          <m:t>𝑗</m:t>
                        </m:r>
                      </m:sub>
                    </m:sSub>
                    <m:r>
                      <a:rPr lang="it-IT" i="1" dirty="0">
                        <a:latin typeface="Cambria Math" panose="02040503050406030204" pitchFamily="18" charset="0"/>
                      </a:rPr>
                      <m:t>(</m:t>
                    </m:r>
                    <m:r>
                      <a:rPr lang="it-IT" i="1" dirty="0">
                        <a:latin typeface="Cambria Math" panose="02040503050406030204" pitchFamily="18" charset="0"/>
                      </a:rPr>
                      <m:t>𝑥</m:t>
                    </m:r>
                    <m:r>
                      <a:rPr lang="it-IT" i="1" dirty="0">
                        <a:latin typeface="Cambria Math" panose="02040503050406030204" pitchFamily="18" charset="0"/>
                      </a:rPr>
                      <m:t>,</m:t>
                    </m:r>
                    <m:r>
                      <a:rPr lang="it-IT" i="1" dirty="0">
                        <a:latin typeface="Cambria Math" panose="02040503050406030204" pitchFamily="18" charset="0"/>
                      </a:rPr>
                      <m:t>𝑦</m:t>
                    </m:r>
                    <m:r>
                      <a:rPr lang="it-IT" i="1" dirty="0">
                        <a:latin typeface="Cambria Math" panose="02040503050406030204" pitchFamily="18" charset="0"/>
                      </a:rPr>
                      <m:t>). </m:t>
                    </m:r>
                  </m:oMath>
                </a14:m>
                <a:r>
                  <a:rPr lang="it-IT" i="1"/>
                  <a:t>We can rewrite </a:t>
                </a:r>
                <a14:m>
                  <m:oMath xmlns:m="http://schemas.openxmlformats.org/officeDocument/2006/math">
                    <m:sSub>
                      <m:sSubPr>
                        <m:ctrlPr>
                          <a:rPr lang="it-IT" i="1" dirty="0" smtClean="0">
                            <a:latin typeface="Cambria Math" panose="02040503050406030204" pitchFamily="18" charset="0"/>
                          </a:rPr>
                        </m:ctrlPr>
                      </m:sSubPr>
                      <m:e>
                        <m:r>
                          <a:rPr lang="it-IT" i="1" dirty="0" smtClean="0">
                            <a:latin typeface="Cambria Math" panose="02040503050406030204" pitchFamily="18" charset="0"/>
                          </a:rPr>
                          <m:t>𝑃</m:t>
                        </m:r>
                      </m:e>
                      <m:sub>
                        <m:r>
                          <a:rPr lang="it-IT" i="1" dirty="0" smtClean="0">
                            <a:latin typeface="Cambria Math" panose="02040503050406030204" pitchFamily="18" charset="0"/>
                          </a:rPr>
                          <m:t>𝑖</m:t>
                        </m:r>
                      </m:sub>
                    </m:sSub>
                    <m:r>
                      <a:rPr lang="it-IT" i="1" dirty="0">
                        <a:latin typeface="Cambria Math" panose="02040503050406030204" pitchFamily="18" charset="0"/>
                      </a:rPr>
                      <m:t>(</m:t>
                    </m:r>
                    <m:r>
                      <a:rPr lang="it-IT" i="1" dirty="0">
                        <a:latin typeface="Cambria Math" panose="02040503050406030204" pitchFamily="18" charset="0"/>
                      </a:rPr>
                      <m:t>𝑥</m:t>
                    </m:r>
                    <m:r>
                      <a:rPr lang="it-IT" i="1" dirty="0">
                        <a:latin typeface="Cambria Math" panose="02040503050406030204" pitchFamily="18" charset="0"/>
                      </a:rPr>
                      <m:t>,</m:t>
                    </m:r>
                    <m:r>
                      <a:rPr lang="it-IT" i="1" dirty="0">
                        <a:latin typeface="Cambria Math" panose="02040503050406030204" pitchFamily="18" charset="0"/>
                      </a:rPr>
                      <m:t>𝑦</m:t>
                    </m:r>
                    <m:r>
                      <a:rPr lang="it-IT" i="1" dirty="0">
                        <a:latin typeface="Cambria Math" panose="02040503050406030204" pitchFamily="18" charset="0"/>
                      </a:rPr>
                      <m:t>)</m:t>
                    </m:r>
                  </m:oMath>
                </a14:m>
                <a:r>
                  <a:rPr lang="it-IT" i="1"/>
                  <a:t> as </a:t>
                </a:r>
                <a14:m>
                  <m:oMath xmlns:m="http://schemas.openxmlformats.org/officeDocument/2006/math">
                    <m:sSub>
                      <m:sSubPr>
                        <m:ctrlPr>
                          <a:rPr lang="it-IT" i="1" dirty="0" smtClean="0">
                            <a:latin typeface="Cambria Math" panose="02040503050406030204" pitchFamily="18" charset="0"/>
                          </a:rPr>
                        </m:ctrlPr>
                      </m:sSubPr>
                      <m:e>
                        <m:r>
                          <a:rPr lang="it-IT" i="1" dirty="0" smtClean="0">
                            <a:latin typeface="Cambria Math" panose="02040503050406030204" pitchFamily="18" charset="0"/>
                          </a:rPr>
                          <m:t>𝑃</m:t>
                        </m:r>
                      </m:e>
                      <m:sub>
                        <m:r>
                          <a:rPr lang="it-IT" i="1" dirty="0" smtClean="0">
                            <a:latin typeface="Cambria Math" panose="02040503050406030204" pitchFamily="18" charset="0"/>
                          </a:rPr>
                          <m:t>𝑖</m:t>
                        </m:r>
                      </m:sub>
                    </m:sSub>
                    <m:r>
                      <a:rPr lang="it-IT" i="1" dirty="0">
                        <a:latin typeface="Cambria Math" panose="02040503050406030204" pitchFamily="18" charset="0"/>
                      </a:rPr>
                      <m:t>(</m:t>
                    </m:r>
                    <m:r>
                      <a:rPr lang="it-IT" i="1" dirty="0">
                        <a:latin typeface="Cambria Math" panose="02040503050406030204" pitchFamily="18" charset="0"/>
                      </a:rPr>
                      <m:t>𝑦</m:t>
                    </m:r>
                    <m:r>
                      <a:rPr lang="it-IT" i="1" dirty="0">
                        <a:latin typeface="Cambria Math" panose="02040503050406030204" pitchFamily="18" charset="0"/>
                      </a:rPr>
                      <m:t>|</m:t>
                    </m:r>
                    <m:r>
                      <a:rPr lang="it-IT" i="1" dirty="0">
                        <a:latin typeface="Cambria Math" panose="02040503050406030204" pitchFamily="18" charset="0"/>
                      </a:rPr>
                      <m:t>𝑥</m:t>
                    </m:r>
                    <m:r>
                      <a:rPr lang="it-IT" i="1" dirty="0">
                        <a:latin typeface="Cambria Math" panose="02040503050406030204" pitchFamily="18" charset="0"/>
                      </a:rPr>
                      <m:t>)</m:t>
                    </m:r>
                    <m:sSub>
                      <m:sSubPr>
                        <m:ctrlPr>
                          <a:rPr lang="it-IT" i="1" dirty="0">
                            <a:latin typeface="Cambria Math" panose="02040503050406030204" pitchFamily="18" charset="0"/>
                          </a:rPr>
                        </m:ctrlPr>
                      </m:sSubPr>
                      <m:e>
                        <m:r>
                          <a:rPr lang="it-IT" i="1" dirty="0">
                            <a:latin typeface="Cambria Math" panose="02040503050406030204" pitchFamily="18" charset="0"/>
                          </a:rPr>
                          <m:t>𝑃</m:t>
                        </m:r>
                      </m:e>
                      <m:sub>
                        <m:r>
                          <a:rPr lang="it-IT" i="1" dirty="0">
                            <a:latin typeface="Cambria Math" panose="02040503050406030204" pitchFamily="18" charset="0"/>
                          </a:rPr>
                          <m:t>𝑖</m:t>
                        </m:r>
                      </m:sub>
                    </m:sSub>
                    <m:r>
                      <a:rPr lang="it-IT" i="1" dirty="0">
                        <a:latin typeface="Cambria Math" panose="02040503050406030204" pitchFamily="18" charset="0"/>
                      </a:rPr>
                      <m:t>(</m:t>
                    </m:r>
                    <m:r>
                      <a:rPr lang="it-IT" i="1" dirty="0">
                        <a:latin typeface="Cambria Math" panose="02040503050406030204" pitchFamily="18" charset="0"/>
                      </a:rPr>
                      <m:t>𝑥</m:t>
                    </m:r>
                    <m:r>
                      <a:rPr lang="it-IT" i="1" dirty="0">
                        <a:latin typeface="Cambria Math" panose="02040503050406030204" pitchFamily="18" charset="0"/>
                      </a:rPr>
                      <m:t>)</m:t>
                    </m:r>
                  </m:oMath>
                </a14:m>
                <a:r>
                  <a:rPr lang="it-IT" i="1"/>
                  <a:t> or </a:t>
                </a:r>
                <a14:m>
                  <m:oMath xmlns:m="http://schemas.openxmlformats.org/officeDocument/2006/math">
                    <m:sSub>
                      <m:sSubPr>
                        <m:ctrlPr>
                          <a:rPr lang="it-IT" i="1" dirty="0">
                            <a:latin typeface="Cambria Math" panose="02040503050406030204" pitchFamily="18" charset="0"/>
                          </a:rPr>
                        </m:ctrlPr>
                      </m:sSubPr>
                      <m:e>
                        <m:r>
                          <a:rPr lang="it-IT" i="1" dirty="0">
                            <a:latin typeface="Cambria Math" panose="02040503050406030204" pitchFamily="18" charset="0"/>
                          </a:rPr>
                          <m:t>𝑃</m:t>
                        </m:r>
                      </m:e>
                      <m:sub>
                        <m:r>
                          <a:rPr lang="it-IT" i="1" dirty="0">
                            <a:latin typeface="Cambria Math" panose="02040503050406030204" pitchFamily="18" charset="0"/>
                          </a:rPr>
                          <m:t>𝑖</m:t>
                        </m:r>
                      </m:sub>
                    </m:sSub>
                    <m:r>
                      <a:rPr lang="it-IT" i="1" dirty="0" smtClean="0">
                        <a:latin typeface="Cambria Math" panose="02040503050406030204" pitchFamily="18" charset="0"/>
                      </a:rPr>
                      <m:t>(</m:t>
                    </m:r>
                    <m:r>
                      <a:rPr lang="it-IT" i="1" dirty="0">
                        <a:latin typeface="Cambria Math" panose="02040503050406030204" pitchFamily="18" charset="0"/>
                      </a:rPr>
                      <m:t>𝑥</m:t>
                    </m:r>
                    <m:r>
                      <a:rPr lang="it-IT" i="1" dirty="0">
                        <a:latin typeface="Cambria Math" panose="02040503050406030204" pitchFamily="18" charset="0"/>
                      </a:rPr>
                      <m:t>|</m:t>
                    </m:r>
                    <m:r>
                      <a:rPr lang="it-IT" i="1" dirty="0">
                        <a:latin typeface="Cambria Math" panose="02040503050406030204" pitchFamily="18" charset="0"/>
                      </a:rPr>
                      <m:t>𝑦</m:t>
                    </m:r>
                    <m:r>
                      <a:rPr lang="it-IT" i="1" dirty="0" smtClean="0">
                        <a:latin typeface="Cambria Math" panose="02040503050406030204" pitchFamily="18" charset="0"/>
                      </a:rPr>
                      <m:t>)</m:t>
                    </m:r>
                    <m:sSub>
                      <m:sSubPr>
                        <m:ctrlPr>
                          <a:rPr lang="it-IT" i="1" dirty="0">
                            <a:latin typeface="Cambria Math" panose="02040503050406030204" pitchFamily="18" charset="0"/>
                          </a:rPr>
                        </m:ctrlPr>
                      </m:sSubPr>
                      <m:e>
                        <m:r>
                          <a:rPr lang="it-IT" i="1" dirty="0">
                            <a:latin typeface="Cambria Math" panose="02040503050406030204" pitchFamily="18" charset="0"/>
                          </a:rPr>
                          <m:t>𝑃</m:t>
                        </m:r>
                      </m:e>
                      <m:sub>
                        <m:r>
                          <a:rPr lang="it-IT" i="1" dirty="0">
                            <a:latin typeface="Cambria Math" panose="02040503050406030204" pitchFamily="18" charset="0"/>
                          </a:rPr>
                          <m:t>𝑖</m:t>
                        </m:r>
                      </m:sub>
                    </m:sSub>
                    <m:r>
                      <a:rPr lang="it-IT" i="1" dirty="0" smtClean="0">
                        <a:latin typeface="Cambria Math" panose="02040503050406030204" pitchFamily="18" charset="0"/>
                      </a:rPr>
                      <m:t>(</m:t>
                    </m:r>
                    <m:r>
                      <a:rPr lang="it-IT" i="1" dirty="0">
                        <a:latin typeface="Cambria Math" panose="02040503050406030204" pitchFamily="18" charset="0"/>
                      </a:rPr>
                      <m:t>𝑦</m:t>
                    </m:r>
                    <m:r>
                      <a:rPr lang="it-IT" i="1" dirty="0">
                        <a:latin typeface="Cambria Math" panose="02040503050406030204" pitchFamily="18" charset="0"/>
                      </a:rPr>
                      <m:t>). </m:t>
                    </m:r>
                  </m:oMath>
                </a14:m>
                <a:r>
                  <a:rPr lang="it-IT" i="1"/>
                  <a:t>When:</a:t>
                </a:r>
                <a:endParaRPr lang="en-US"/>
              </a:p>
            </p:txBody>
          </p:sp>
        </mc:Choice>
        <mc:Fallback xmlns="">
          <p:sp>
            <p:nvSpPr>
              <p:cNvPr id="7" name="Segnaposto testo 2">
                <a:extLst>
                  <a:ext uri="{FF2B5EF4-FFF2-40B4-BE49-F238E27FC236}">
                    <a16:creationId xmlns:a16="http://schemas.microsoft.com/office/drawing/2014/main" id="{95C7DBFF-CA62-2A9C-9C07-6FB48BB269B3}"/>
                  </a:ext>
                </a:extLst>
              </p:cNvPr>
              <p:cNvSpPr txBox="1">
                <a:spLocks noRot="1" noChangeAspect="1" noMove="1" noResize="1" noEditPoints="1" noAdjustHandles="1" noChangeArrowheads="1" noChangeShapeType="1" noTextEdit="1"/>
              </p:cNvSpPr>
              <p:nvPr/>
            </p:nvSpPr>
            <p:spPr>
              <a:xfrm>
                <a:off x="311700" y="1017725"/>
                <a:ext cx="8520600" cy="691512"/>
              </a:xfrm>
              <a:prstGeom prst="rect">
                <a:avLst/>
              </a:prstGeom>
              <a:blipFill>
                <a:blip r:embed="rId3"/>
                <a:stretch>
                  <a:fillRect r="-644" b="-25664"/>
                </a:stretch>
              </a:blipFill>
              <a:ln>
                <a:noFill/>
              </a:ln>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DB25E19-7781-8CF3-034B-B8CB02B0EA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 smtClean="0"/>
              <a:t>8</a:t>
            </a:fld>
            <a:endParaRPr lang="it"/>
          </a:p>
        </p:txBody>
      </p:sp>
    </p:spTree>
    <p:extLst>
      <p:ext uri="{BB962C8B-B14F-4D97-AF65-F5344CB8AC3E}">
        <p14:creationId xmlns:p14="http://schemas.microsoft.com/office/powerpoint/2010/main" val="3068063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2CD14D-EC04-4CA6-6135-B9573CE2A85E}"/>
              </a:ext>
            </a:extLst>
          </p:cNvPr>
          <p:cNvSpPr>
            <a:spLocks noGrp="1"/>
          </p:cNvSpPr>
          <p:nvPr>
            <p:ph type="title"/>
          </p:nvPr>
        </p:nvSpPr>
        <p:spPr/>
        <p:txBody>
          <a:bodyPr>
            <a:normAutofit fontScale="90000"/>
          </a:bodyPr>
          <a:lstStyle/>
          <a:p>
            <a:r>
              <a:rPr lang="it-IT"/>
              <a:t>Examples </a:t>
            </a:r>
          </a:p>
        </p:txBody>
      </p:sp>
      <mc:AlternateContent xmlns:mc="http://schemas.openxmlformats.org/markup-compatibility/2006" xmlns:a14="http://schemas.microsoft.com/office/drawing/2010/main">
        <mc:Choice Requires="a14">
          <p:sp>
            <p:nvSpPr>
              <p:cNvPr id="7" name="Segnaposto testo 2">
                <a:extLst>
                  <a:ext uri="{FF2B5EF4-FFF2-40B4-BE49-F238E27FC236}">
                    <a16:creationId xmlns:a16="http://schemas.microsoft.com/office/drawing/2014/main" id="{95C7DBFF-CA62-2A9C-9C07-6FB48BB269B3}"/>
                  </a:ext>
                </a:extLst>
              </p:cNvPr>
              <p:cNvSpPr txBox="1">
                <a:spLocks/>
              </p:cNvSpPr>
              <p:nvPr/>
            </p:nvSpPr>
            <p:spPr>
              <a:xfrm>
                <a:off x="311700" y="1017725"/>
                <a:ext cx="8520600" cy="691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just">
                  <a:lnSpc>
                    <a:spcPct val="114999"/>
                  </a:lnSpc>
                  <a:buFont typeface="Arial"/>
                  <a:buNone/>
                </a:pPr>
                <a:r>
                  <a:rPr lang="it-IT"/>
                  <a:t>More formally, given two clients </a:t>
                </a:r>
                <a14:m>
                  <m:oMath xmlns:m="http://schemas.openxmlformats.org/officeDocument/2006/math">
                    <m:r>
                      <a:rPr lang="it-IT" i="1" dirty="0" smtClean="0">
                        <a:latin typeface="Cambria Math" panose="02040503050406030204" pitchFamily="18" charset="0"/>
                      </a:rPr>
                      <m:t>𝑖</m:t>
                    </m:r>
                  </m:oMath>
                </a14:m>
                <a:r>
                  <a:rPr lang="it-IT" i="1"/>
                  <a:t> </a:t>
                </a:r>
                <a:r>
                  <a:rPr lang="it-IT"/>
                  <a:t>and </a:t>
                </a:r>
                <a14:m>
                  <m:oMath xmlns:m="http://schemas.openxmlformats.org/officeDocument/2006/math">
                    <m:r>
                      <a:rPr lang="it-IT" i="1" dirty="0" smtClean="0">
                        <a:latin typeface="Cambria Math" panose="02040503050406030204" pitchFamily="18" charset="0"/>
                      </a:rPr>
                      <m:t>𝑗</m:t>
                    </m:r>
                  </m:oMath>
                </a14:m>
                <a:r>
                  <a:rPr lang="it-IT" i="1"/>
                  <a:t> </a:t>
                </a:r>
                <a:r>
                  <a:rPr lang="it-IT"/>
                  <a:t>and </a:t>
                </a:r>
                <a14:m>
                  <m:oMath xmlns:m="http://schemas.openxmlformats.org/officeDocument/2006/math">
                    <m:r>
                      <a:rPr lang="it-IT" i="1" dirty="0" smtClean="0">
                        <a:latin typeface="Cambria Math" panose="02040503050406030204" pitchFamily="18" charset="0"/>
                      </a:rPr>
                      <m:t>∀ </m:t>
                    </m:r>
                    <m:r>
                      <a:rPr lang="it-IT" i="1" dirty="0" smtClean="0">
                        <a:latin typeface="Cambria Math" panose="02040503050406030204" pitchFamily="18" charset="0"/>
                      </a:rPr>
                      <m:t>𝑖</m:t>
                    </m:r>
                    <m:r>
                      <a:rPr lang="it-IT" i="1" dirty="0" smtClean="0">
                        <a:latin typeface="Cambria Math" panose="02040503050406030204" pitchFamily="18" charset="0"/>
                      </a:rPr>
                      <m:t>≠</m:t>
                    </m:r>
                    <m:r>
                      <a:rPr lang="it-IT" i="1" dirty="0" smtClean="0">
                        <a:latin typeface="Cambria Math" panose="02040503050406030204" pitchFamily="18" charset="0"/>
                      </a:rPr>
                      <m:t>𝑗</m:t>
                    </m:r>
                  </m:oMath>
                </a14:m>
                <a:r>
                  <a:rPr lang="it-IT"/>
                  <a:t>, </a:t>
                </a:r>
                <a14:m>
                  <m:oMath xmlns:m="http://schemas.openxmlformats.org/officeDocument/2006/math">
                    <m:sSub>
                      <m:sSubPr>
                        <m:ctrlPr>
                          <a:rPr lang="it-IT" i="1" dirty="0" smtClean="0">
                            <a:latin typeface="Cambria Math" panose="02040503050406030204" pitchFamily="18" charset="0"/>
                          </a:rPr>
                        </m:ctrlPr>
                      </m:sSubPr>
                      <m:e>
                        <m:r>
                          <a:rPr lang="it-IT" i="1" dirty="0" smtClean="0">
                            <a:latin typeface="Cambria Math" panose="02040503050406030204" pitchFamily="18" charset="0"/>
                          </a:rPr>
                          <m:t>𝑃</m:t>
                        </m:r>
                      </m:e>
                      <m:sub>
                        <m:r>
                          <a:rPr lang="it-IT" i="1" dirty="0" smtClean="0">
                            <a:latin typeface="Cambria Math" panose="02040503050406030204" pitchFamily="18" charset="0"/>
                          </a:rPr>
                          <m:t>𝑖</m:t>
                        </m:r>
                      </m:sub>
                    </m:sSub>
                    <m:r>
                      <a:rPr lang="it-IT" i="1" dirty="0">
                        <a:latin typeface="Cambria Math" panose="02040503050406030204" pitchFamily="18" charset="0"/>
                      </a:rPr>
                      <m:t>(</m:t>
                    </m:r>
                    <m:r>
                      <a:rPr lang="it-IT" i="1" dirty="0">
                        <a:latin typeface="Cambria Math" panose="02040503050406030204" pitchFamily="18" charset="0"/>
                      </a:rPr>
                      <m:t>𝑥</m:t>
                    </m:r>
                    <m:r>
                      <a:rPr lang="it-IT" i="1" dirty="0">
                        <a:latin typeface="Cambria Math" panose="02040503050406030204" pitchFamily="18" charset="0"/>
                      </a:rPr>
                      <m:t>,</m:t>
                    </m:r>
                    <m:r>
                      <a:rPr lang="it-IT" i="1" dirty="0">
                        <a:latin typeface="Cambria Math" panose="02040503050406030204" pitchFamily="18" charset="0"/>
                      </a:rPr>
                      <m:t>𝑦</m:t>
                    </m:r>
                    <m:r>
                      <a:rPr lang="it-IT" i="1" dirty="0">
                        <a:latin typeface="Cambria Math" panose="02040503050406030204" pitchFamily="18" charset="0"/>
                      </a:rPr>
                      <m:t>)≠</m:t>
                    </m:r>
                    <m:sSub>
                      <m:sSubPr>
                        <m:ctrlPr>
                          <a:rPr lang="it-IT" i="1" dirty="0" smtClean="0">
                            <a:latin typeface="Cambria Math" panose="02040503050406030204" pitchFamily="18" charset="0"/>
                          </a:rPr>
                        </m:ctrlPr>
                      </m:sSubPr>
                      <m:e>
                        <m:r>
                          <a:rPr lang="it-IT" i="1" dirty="0" smtClean="0">
                            <a:latin typeface="Cambria Math" panose="02040503050406030204" pitchFamily="18" charset="0"/>
                          </a:rPr>
                          <m:t>𝑃</m:t>
                        </m:r>
                      </m:e>
                      <m:sub>
                        <m:r>
                          <a:rPr lang="it-IT" i="1" dirty="0" smtClean="0">
                            <a:latin typeface="Cambria Math" panose="02040503050406030204" pitchFamily="18" charset="0"/>
                          </a:rPr>
                          <m:t>𝑗</m:t>
                        </m:r>
                      </m:sub>
                    </m:sSub>
                    <m:r>
                      <a:rPr lang="it-IT" i="1" dirty="0">
                        <a:latin typeface="Cambria Math" panose="02040503050406030204" pitchFamily="18" charset="0"/>
                      </a:rPr>
                      <m:t>(</m:t>
                    </m:r>
                    <m:r>
                      <a:rPr lang="it-IT" i="1" dirty="0">
                        <a:latin typeface="Cambria Math" panose="02040503050406030204" pitchFamily="18" charset="0"/>
                      </a:rPr>
                      <m:t>𝑥</m:t>
                    </m:r>
                    <m:r>
                      <a:rPr lang="it-IT" i="1" dirty="0">
                        <a:latin typeface="Cambria Math" panose="02040503050406030204" pitchFamily="18" charset="0"/>
                      </a:rPr>
                      <m:t>,</m:t>
                    </m:r>
                    <m:r>
                      <a:rPr lang="it-IT" i="1" dirty="0">
                        <a:latin typeface="Cambria Math" panose="02040503050406030204" pitchFamily="18" charset="0"/>
                      </a:rPr>
                      <m:t>𝑦</m:t>
                    </m:r>
                    <m:r>
                      <a:rPr lang="it-IT" i="1" dirty="0">
                        <a:latin typeface="Cambria Math" panose="02040503050406030204" pitchFamily="18" charset="0"/>
                      </a:rPr>
                      <m:t>). </m:t>
                    </m:r>
                  </m:oMath>
                </a14:m>
                <a:r>
                  <a:rPr lang="it-IT" i="1"/>
                  <a:t>We can rewrite </a:t>
                </a:r>
                <a14:m>
                  <m:oMath xmlns:m="http://schemas.openxmlformats.org/officeDocument/2006/math">
                    <m:sSub>
                      <m:sSubPr>
                        <m:ctrlPr>
                          <a:rPr lang="it-IT" i="1" dirty="0" smtClean="0">
                            <a:latin typeface="Cambria Math" panose="02040503050406030204" pitchFamily="18" charset="0"/>
                          </a:rPr>
                        </m:ctrlPr>
                      </m:sSubPr>
                      <m:e>
                        <m:r>
                          <a:rPr lang="it-IT" i="1" dirty="0" smtClean="0">
                            <a:latin typeface="Cambria Math" panose="02040503050406030204" pitchFamily="18" charset="0"/>
                          </a:rPr>
                          <m:t>𝑃</m:t>
                        </m:r>
                      </m:e>
                      <m:sub>
                        <m:r>
                          <a:rPr lang="it-IT" i="1" dirty="0" smtClean="0">
                            <a:latin typeface="Cambria Math" panose="02040503050406030204" pitchFamily="18" charset="0"/>
                          </a:rPr>
                          <m:t>𝑖</m:t>
                        </m:r>
                      </m:sub>
                    </m:sSub>
                    <m:r>
                      <a:rPr lang="it-IT" i="1" dirty="0">
                        <a:latin typeface="Cambria Math" panose="02040503050406030204" pitchFamily="18" charset="0"/>
                      </a:rPr>
                      <m:t>(</m:t>
                    </m:r>
                    <m:r>
                      <a:rPr lang="it-IT" i="1" dirty="0">
                        <a:latin typeface="Cambria Math" panose="02040503050406030204" pitchFamily="18" charset="0"/>
                      </a:rPr>
                      <m:t>𝑥</m:t>
                    </m:r>
                    <m:r>
                      <a:rPr lang="it-IT" i="1" dirty="0">
                        <a:latin typeface="Cambria Math" panose="02040503050406030204" pitchFamily="18" charset="0"/>
                      </a:rPr>
                      <m:t>,</m:t>
                    </m:r>
                    <m:r>
                      <a:rPr lang="it-IT" i="1" dirty="0">
                        <a:latin typeface="Cambria Math" panose="02040503050406030204" pitchFamily="18" charset="0"/>
                      </a:rPr>
                      <m:t>𝑦</m:t>
                    </m:r>
                    <m:r>
                      <a:rPr lang="it-IT" i="1" dirty="0">
                        <a:latin typeface="Cambria Math" panose="02040503050406030204" pitchFamily="18" charset="0"/>
                      </a:rPr>
                      <m:t>)</m:t>
                    </m:r>
                  </m:oMath>
                </a14:m>
                <a:r>
                  <a:rPr lang="it-IT" i="1"/>
                  <a:t> as </a:t>
                </a:r>
                <a14:m>
                  <m:oMath xmlns:m="http://schemas.openxmlformats.org/officeDocument/2006/math">
                    <m:sSub>
                      <m:sSubPr>
                        <m:ctrlPr>
                          <a:rPr lang="it-IT" i="1" dirty="0" smtClean="0">
                            <a:latin typeface="Cambria Math" panose="02040503050406030204" pitchFamily="18" charset="0"/>
                          </a:rPr>
                        </m:ctrlPr>
                      </m:sSubPr>
                      <m:e>
                        <m:r>
                          <a:rPr lang="it-IT" i="1" dirty="0" smtClean="0">
                            <a:latin typeface="Cambria Math" panose="02040503050406030204" pitchFamily="18" charset="0"/>
                          </a:rPr>
                          <m:t>𝑃</m:t>
                        </m:r>
                      </m:e>
                      <m:sub>
                        <m:r>
                          <a:rPr lang="it-IT" i="1" dirty="0" smtClean="0">
                            <a:latin typeface="Cambria Math" panose="02040503050406030204" pitchFamily="18" charset="0"/>
                          </a:rPr>
                          <m:t>𝑖</m:t>
                        </m:r>
                      </m:sub>
                    </m:sSub>
                    <m:r>
                      <a:rPr lang="it-IT" i="1" dirty="0">
                        <a:latin typeface="Cambria Math" panose="02040503050406030204" pitchFamily="18" charset="0"/>
                      </a:rPr>
                      <m:t>(</m:t>
                    </m:r>
                    <m:r>
                      <a:rPr lang="it-IT" i="1" dirty="0">
                        <a:latin typeface="Cambria Math" panose="02040503050406030204" pitchFamily="18" charset="0"/>
                      </a:rPr>
                      <m:t>𝑦</m:t>
                    </m:r>
                    <m:r>
                      <a:rPr lang="it-IT" i="1" dirty="0">
                        <a:latin typeface="Cambria Math" panose="02040503050406030204" pitchFamily="18" charset="0"/>
                      </a:rPr>
                      <m:t>|</m:t>
                    </m:r>
                    <m:r>
                      <a:rPr lang="it-IT" i="1" dirty="0">
                        <a:latin typeface="Cambria Math" panose="02040503050406030204" pitchFamily="18" charset="0"/>
                      </a:rPr>
                      <m:t>𝑥</m:t>
                    </m:r>
                    <m:r>
                      <a:rPr lang="it-IT" i="1" dirty="0">
                        <a:latin typeface="Cambria Math" panose="02040503050406030204" pitchFamily="18" charset="0"/>
                      </a:rPr>
                      <m:t>)</m:t>
                    </m:r>
                    <m:sSub>
                      <m:sSubPr>
                        <m:ctrlPr>
                          <a:rPr lang="it-IT" i="1" dirty="0">
                            <a:latin typeface="Cambria Math" panose="02040503050406030204" pitchFamily="18" charset="0"/>
                          </a:rPr>
                        </m:ctrlPr>
                      </m:sSubPr>
                      <m:e>
                        <m:r>
                          <a:rPr lang="it-IT" i="1" dirty="0">
                            <a:latin typeface="Cambria Math" panose="02040503050406030204" pitchFamily="18" charset="0"/>
                          </a:rPr>
                          <m:t>𝑃</m:t>
                        </m:r>
                      </m:e>
                      <m:sub>
                        <m:r>
                          <a:rPr lang="it-IT" i="1" dirty="0">
                            <a:latin typeface="Cambria Math" panose="02040503050406030204" pitchFamily="18" charset="0"/>
                          </a:rPr>
                          <m:t>𝑖</m:t>
                        </m:r>
                      </m:sub>
                    </m:sSub>
                    <m:r>
                      <a:rPr lang="it-IT" i="1" dirty="0">
                        <a:latin typeface="Cambria Math" panose="02040503050406030204" pitchFamily="18" charset="0"/>
                      </a:rPr>
                      <m:t>(</m:t>
                    </m:r>
                    <m:r>
                      <a:rPr lang="it-IT" i="1" dirty="0">
                        <a:latin typeface="Cambria Math" panose="02040503050406030204" pitchFamily="18" charset="0"/>
                      </a:rPr>
                      <m:t>𝑥</m:t>
                    </m:r>
                    <m:r>
                      <a:rPr lang="it-IT" i="1" dirty="0">
                        <a:latin typeface="Cambria Math" panose="02040503050406030204" pitchFamily="18" charset="0"/>
                      </a:rPr>
                      <m:t>)</m:t>
                    </m:r>
                  </m:oMath>
                </a14:m>
                <a:r>
                  <a:rPr lang="it-IT" i="1"/>
                  <a:t> or </a:t>
                </a:r>
                <a14:m>
                  <m:oMath xmlns:m="http://schemas.openxmlformats.org/officeDocument/2006/math">
                    <m:sSub>
                      <m:sSubPr>
                        <m:ctrlPr>
                          <a:rPr lang="it-IT" i="1" dirty="0">
                            <a:latin typeface="Cambria Math" panose="02040503050406030204" pitchFamily="18" charset="0"/>
                          </a:rPr>
                        </m:ctrlPr>
                      </m:sSubPr>
                      <m:e>
                        <m:r>
                          <a:rPr lang="it-IT" i="1" dirty="0">
                            <a:latin typeface="Cambria Math" panose="02040503050406030204" pitchFamily="18" charset="0"/>
                          </a:rPr>
                          <m:t>𝑃</m:t>
                        </m:r>
                      </m:e>
                      <m:sub>
                        <m:r>
                          <a:rPr lang="it-IT" i="1" dirty="0">
                            <a:latin typeface="Cambria Math" panose="02040503050406030204" pitchFamily="18" charset="0"/>
                          </a:rPr>
                          <m:t>𝑖</m:t>
                        </m:r>
                      </m:sub>
                    </m:sSub>
                    <m:r>
                      <a:rPr lang="it-IT" i="1" dirty="0" smtClean="0">
                        <a:latin typeface="Cambria Math" panose="02040503050406030204" pitchFamily="18" charset="0"/>
                      </a:rPr>
                      <m:t>(</m:t>
                    </m:r>
                    <m:r>
                      <a:rPr lang="it-IT" i="1" dirty="0">
                        <a:latin typeface="Cambria Math" panose="02040503050406030204" pitchFamily="18" charset="0"/>
                      </a:rPr>
                      <m:t>𝑥</m:t>
                    </m:r>
                    <m:r>
                      <a:rPr lang="it-IT" i="1" dirty="0">
                        <a:latin typeface="Cambria Math" panose="02040503050406030204" pitchFamily="18" charset="0"/>
                      </a:rPr>
                      <m:t>|</m:t>
                    </m:r>
                    <m:r>
                      <a:rPr lang="it-IT" i="1" dirty="0">
                        <a:latin typeface="Cambria Math" panose="02040503050406030204" pitchFamily="18" charset="0"/>
                      </a:rPr>
                      <m:t>𝑦</m:t>
                    </m:r>
                    <m:r>
                      <a:rPr lang="it-IT" i="1" dirty="0" smtClean="0">
                        <a:latin typeface="Cambria Math" panose="02040503050406030204" pitchFamily="18" charset="0"/>
                      </a:rPr>
                      <m:t>)</m:t>
                    </m:r>
                    <m:sSub>
                      <m:sSubPr>
                        <m:ctrlPr>
                          <a:rPr lang="it-IT" i="1" dirty="0">
                            <a:latin typeface="Cambria Math" panose="02040503050406030204" pitchFamily="18" charset="0"/>
                          </a:rPr>
                        </m:ctrlPr>
                      </m:sSubPr>
                      <m:e>
                        <m:r>
                          <a:rPr lang="it-IT" i="1" dirty="0">
                            <a:latin typeface="Cambria Math" panose="02040503050406030204" pitchFamily="18" charset="0"/>
                          </a:rPr>
                          <m:t>𝑃</m:t>
                        </m:r>
                      </m:e>
                      <m:sub>
                        <m:r>
                          <a:rPr lang="it-IT" i="1" dirty="0">
                            <a:latin typeface="Cambria Math" panose="02040503050406030204" pitchFamily="18" charset="0"/>
                          </a:rPr>
                          <m:t>𝑖</m:t>
                        </m:r>
                      </m:sub>
                    </m:sSub>
                    <m:r>
                      <a:rPr lang="it-IT" i="1" dirty="0" smtClean="0">
                        <a:latin typeface="Cambria Math" panose="02040503050406030204" pitchFamily="18" charset="0"/>
                      </a:rPr>
                      <m:t>(</m:t>
                    </m:r>
                    <m:r>
                      <a:rPr lang="it-IT" i="1" dirty="0">
                        <a:latin typeface="Cambria Math" panose="02040503050406030204" pitchFamily="18" charset="0"/>
                      </a:rPr>
                      <m:t>𝑦</m:t>
                    </m:r>
                    <m:r>
                      <a:rPr lang="it-IT" i="1" dirty="0">
                        <a:latin typeface="Cambria Math" panose="02040503050406030204" pitchFamily="18" charset="0"/>
                      </a:rPr>
                      <m:t>). </m:t>
                    </m:r>
                  </m:oMath>
                </a14:m>
                <a:r>
                  <a:rPr lang="it-IT" i="1"/>
                  <a:t>When:</a:t>
                </a:r>
                <a:endParaRPr lang="en-US"/>
              </a:p>
            </p:txBody>
          </p:sp>
        </mc:Choice>
        <mc:Fallback xmlns="">
          <p:sp>
            <p:nvSpPr>
              <p:cNvPr id="7" name="Segnaposto testo 2">
                <a:extLst>
                  <a:ext uri="{FF2B5EF4-FFF2-40B4-BE49-F238E27FC236}">
                    <a16:creationId xmlns:a16="http://schemas.microsoft.com/office/drawing/2014/main" id="{95C7DBFF-CA62-2A9C-9C07-6FB48BB269B3}"/>
                  </a:ext>
                </a:extLst>
              </p:cNvPr>
              <p:cNvSpPr txBox="1">
                <a:spLocks noRot="1" noChangeAspect="1" noMove="1" noResize="1" noEditPoints="1" noAdjustHandles="1" noChangeArrowheads="1" noChangeShapeType="1" noTextEdit="1"/>
              </p:cNvSpPr>
              <p:nvPr/>
            </p:nvSpPr>
            <p:spPr>
              <a:xfrm>
                <a:off x="311700" y="1017725"/>
                <a:ext cx="8520600" cy="691512"/>
              </a:xfrm>
              <a:prstGeom prst="rect">
                <a:avLst/>
              </a:prstGeom>
              <a:blipFill>
                <a:blip r:embed="rId3"/>
                <a:stretch>
                  <a:fillRect r="-644" b="-2566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Segnaposto testo 2">
                <a:extLst>
                  <a:ext uri="{FF2B5EF4-FFF2-40B4-BE49-F238E27FC236}">
                    <a16:creationId xmlns:a16="http://schemas.microsoft.com/office/drawing/2014/main" id="{78728AD6-81BD-7BE9-4F2A-F633E46C1824}"/>
                  </a:ext>
                </a:extLst>
              </p:cNvPr>
              <p:cNvSpPr>
                <a:spLocks noGrp="1"/>
              </p:cNvSpPr>
              <p:nvPr>
                <p:ph type="body" idx="1"/>
              </p:nvPr>
            </p:nvSpPr>
            <p:spPr>
              <a:xfrm>
                <a:off x="311700" y="1709237"/>
                <a:ext cx="4260300" cy="3174490"/>
              </a:xfrm>
            </p:spPr>
            <p:txBody>
              <a:bodyPr anchor="ctr">
                <a:normAutofit fontScale="92500" lnSpcReduction="10000"/>
              </a:bodyPr>
              <a:lstStyle/>
              <a:p>
                <a:pPr marL="400050" indent="-285750" algn="just">
                  <a:lnSpc>
                    <a:spcPct val="114999"/>
                  </a:lnSpc>
                </a:pPr>
                <a14:m>
                  <m:oMath xmlns:m="http://schemas.openxmlformats.org/officeDocument/2006/math">
                    <m:sSub>
                      <m:sSubPr>
                        <m:ctrlPr>
                          <a:rPr lang="it-IT" sz="1500" i="1" dirty="0">
                            <a:latin typeface="Cambria Math" panose="02040503050406030204" pitchFamily="18" charset="0"/>
                          </a:rPr>
                        </m:ctrlPr>
                      </m:sSubPr>
                      <m:e>
                        <m:r>
                          <a:rPr lang="it-IT" sz="1500" i="1" dirty="0">
                            <a:latin typeface="Cambria Math" panose="02040503050406030204" pitchFamily="18" charset="0"/>
                          </a:rPr>
                          <m:t>𝑃</m:t>
                        </m:r>
                      </m:e>
                      <m:sub>
                        <m:r>
                          <a:rPr lang="it-IT" sz="1500" i="1" dirty="0">
                            <a:latin typeface="Cambria Math" panose="02040503050406030204" pitchFamily="18" charset="0"/>
                          </a:rPr>
                          <m:t>𝑖</m:t>
                        </m:r>
                      </m:sub>
                    </m:sSub>
                    <m:r>
                      <a:rPr lang="it-IT" sz="1500" i="1" dirty="0">
                        <a:latin typeface="Cambria Math" panose="02040503050406030204" pitchFamily="18" charset="0"/>
                      </a:rPr>
                      <m:t>(</m:t>
                    </m:r>
                    <m:r>
                      <a:rPr lang="it-IT" sz="1500" i="1" dirty="0">
                        <a:latin typeface="Cambria Math" panose="02040503050406030204" pitchFamily="18" charset="0"/>
                      </a:rPr>
                      <m:t>𝑦</m:t>
                    </m:r>
                    <m:r>
                      <a:rPr lang="it-IT" sz="1500" i="1" dirty="0">
                        <a:latin typeface="Cambria Math" panose="02040503050406030204" pitchFamily="18" charset="0"/>
                      </a:rPr>
                      <m:t>)</m:t>
                    </m:r>
                  </m:oMath>
                </a14:m>
                <a:r>
                  <a:rPr lang="it-IT" sz="1500">
                    <a:latin typeface="Cambria Math"/>
                    <a:ea typeface="Cambria Math"/>
                  </a:rPr>
                  <a:t> </a:t>
                </a:r>
                <a:r>
                  <a:rPr lang="it-IT" sz="1500"/>
                  <a:t>is the same, but </a:t>
                </a:r>
                <a:r>
                  <a:rPr lang="it-IT" sz="1500">
                    <a:latin typeface="Calibri"/>
                    <a:ea typeface="Calibri"/>
                    <a:cs typeface="Calibri"/>
                  </a:rPr>
                  <a:t> </a:t>
                </a:r>
                <a14:m>
                  <m:oMath xmlns:m="http://schemas.openxmlformats.org/officeDocument/2006/math">
                    <m:sSub>
                      <m:sSubPr>
                        <m:ctrlPr>
                          <a:rPr lang="it-IT" sz="1500" i="1" dirty="0">
                            <a:latin typeface="Cambria Math" panose="02040503050406030204" pitchFamily="18" charset="0"/>
                          </a:rPr>
                        </m:ctrlPr>
                      </m:sSubPr>
                      <m:e>
                        <m:r>
                          <a:rPr lang="it-IT" sz="1500" i="1" dirty="0">
                            <a:latin typeface="Cambria Math" panose="02040503050406030204" pitchFamily="18" charset="0"/>
                          </a:rPr>
                          <m:t>𝑃</m:t>
                        </m:r>
                      </m:e>
                      <m:sub>
                        <m:r>
                          <a:rPr lang="it-IT" sz="1500" i="1" dirty="0">
                            <a:latin typeface="Cambria Math" panose="02040503050406030204" pitchFamily="18" charset="0"/>
                          </a:rPr>
                          <m:t>𝑖</m:t>
                        </m:r>
                      </m:sub>
                    </m:sSub>
                    <m:r>
                      <a:rPr lang="it-IT" sz="1500" i="1" dirty="0">
                        <a:latin typeface="Cambria Math" panose="02040503050406030204" pitchFamily="18" charset="0"/>
                      </a:rPr>
                      <m:t>(</m:t>
                    </m:r>
                    <m:r>
                      <a:rPr lang="it-IT" sz="1500" i="1" dirty="0">
                        <a:latin typeface="Cambria Math" panose="02040503050406030204" pitchFamily="18" charset="0"/>
                      </a:rPr>
                      <m:t>𝑥</m:t>
                    </m:r>
                    <m:r>
                      <a:rPr lang="it-IT" sz="1500" i="1" dirty="0">
                        <a:latin typeface="Cambria Math" panose="02040503050406030204" pitchFamily="18" charset="0"/>
                      </a:rPr>
                      <m:t>|</m:t>
                    </m:r>
                    <m:r>
                      <a:rPr lang="it-IT" sz="1500" i="1" dirty="0">
                        <a:latin typeface="Cambria Math" panose="02040503050406030204" pitchFamily="18" charset="0"/>
                      </a:rPr>
                      <m:t>𝑦</m:t>
                    </m:r>
                    <m:r>
                      <a:rPr lang="it-IT" sz="1500" i="1" dirty="0">
                        <a:latin typeface="Cambria Math" panose="02040503050406030204" pitchFamily="18" charset="0"/>
                      </a:rPr>
                      <m:t>)</m:t>
                    </m:r>
                  </m:oMath>
                </a14:m>
                <a:r>
                  <a:rPr lang="it-IT" sz="1500" i="1"/>
                  <a:t> </a:t>
                </a:r>
                <a:r>
                  <a:rPr lang="it-IT" sz="1500"/>
                  <a:t>changes →      </a:t>
                </a:r>
                <a:r>
                  <a:rPr lang="it-IT" sz="1500" b="1"/>
                  <a:t>Domain Shift;</a:t>
                </a:r>
              </a:p>
              <a:p>
                <a:pPr marL="571500" lvl="1" indent="0" algn="just">
                  <a:lnSpc>
                    <a:spcPct val="114999"/>
                  </a:lnSpc>
                  <a:buNone/>
                </a:pPr>
                <a:r>
                  <a:rPr lang="it-IT" sz="1100" b="1"/>
                  <a:t>	</a:t>
                </a:r>
                <a:endParaRPr lang="it-IT" sz="100" b="1"/>
              </a:p>
              <a:p>
                <a:pPr marL="400050" indent="-285750" algn="just">
                  <a:lnSpc>
                    <a:spcPct val="114999"/>
                  </a:lnSpc>
                </a:pPr>
                <a:r>
                  <a:rPr lang="it-IT" sz="1500"/>
                  <a:t>Same label but different statistical properties or feature distribution among the domains;</a:t>
                </a:r>
              </a:p>
              <a:p>
                <a:pPr marL="857250" lvl="1" indent="-285750" algn="just">
                  <a:lnSpc>
                    <a:spcPct val="114999"/>
                  </a:lnSpc>
                </a:pPr>
                <a:endParaRPr lang="it-IT" sz="1100"/>
              </a:p>
              <a:p>
                <a:pPr marL="400050" indent="-285750" algn="just">
                  <a:lnSpc>
                    <a:spcPct val="114999"/>
                  </a:lnSpc>
                </a:pPr>
                <a:r>
                  <a:rPr lang="en-US" sz="1500"/>
                  <a:t>The houses around the world are different depending on </a:t>
                </a:r>
                <a:r>
                  <a:rPr lang="en-US" sz="1500" u="sng"/>
                  <a:t>geographical location</a:t>
                </a:r>
                <a:r>
                  <a:rPr lang="en-US" sz="1500"/>
                  <a:t> although they are all labelled as 'houses’</a:t>
                </a:r>
                <a:r>
                  <a:rPr lang="it-IT" sz="1500"/>
                  <a:t>.</a:t>
                </a:r>
              </a:p>
              <a:p>
                <a:pPr marL="400050" indent="-285750" algn="just">
                  <a:lnSpc>
                    <a:spcPct val="114999"/>
                  </a:lnSpc>
                </a:pPr>
                <a:endParaRPr lang="it-IT" sz="1500"/>
              </a:p>
              <a:p>
                <a:pPr marL="400050" indent="-285750" algn="just">
                  <a:lnSpc>
                    <a:spcPct val="114999"/>
                  </a:lnSpc>
                </a:pPr>
                <a:r>
                  <a:rPr lang="en-US" sz="1500"/>
                  <a:t>Same photograph taken at </a:t>
                </a:r>
                <a:r>
                  <a:rPr lang="en-US" sz="1500" u="sng"/>
                  <a:t>different times</a:t>
                </a:r>
                <a:r>
                  <a:rPr lang="en-US" sz="1500"/>
                  <a:t> of the year, in daylight or at night, or in </a:t>
                </a:r>
                <a:r>
                  <a:rPr lang="en-US" sz="1500" u="sng"/>
                  <a:t>different weather conditions</a:t>
                </a:r>
                <a:r>
                  <a:rPr lang="en-US" sz="1500"/>
                  <a:t>. </a:t>
                </a:r>
                <a:endParaRPr lang="it-IT" sz="1500"/>
              </a:p>
            </p:txBody>
          </p:sp>
        </mc:Choice>
        <mc:Fallback xmlns="">
          <p:sp>
            <p:nvSpPr>
              <p:cNvPr id="10" name="Segnaposto testo 2">
                <a:extLst>
                  <a:ext uri="{FF2B5EF4-FFF2-40B4-BE49-F238E27FC236}">
                    <a16:creationId xmlns:a16="http://schemas.microsoft.com/office/drawing/2014/main" id="{78728AD6-81BD-7BE9-4F2A-F633E46C1824}"/>
                  </a:ext>
                </a:extLst>
              </p:cNvPr>
              <p:cNvSpPr>
                <a:spLocks noGrp="1" noRot="1" noChangeAspect="1" noMove="1" noResize="1" noEditPoints="1" noAdjustHandles="1" noChangeArrowheads="1" noChangeShapeType="1" noTextEdit="1"/>
              </p:cNvSpPr>
              <p:nvPr>
                <p:ph type="body" idx="1"/>
              </p:nvPr>
            </p:nvSpPr>
            <p:spPr>
              <a:xfrm>
                <a:off x="311700" y="1709237"/>
                <a:ext cx="4260300" cy="3174490"/>
              </a:xfrm>
              <a:blipFill>
                <a:blip r:embed="rId4"/>
                <a:stretch>
                  <a:fillRect r="-429"/>
                </a:stretch>
              </a:blipFill>
            </p:spPr>
            <p:txBody>
              <a:bodyPr/>
              <a:lstStyle/>
              <a:p>
                <a:r>
                  <a:rPr lang="en-US">
                    <a:noFill/>
                  </a:rPr>
                  <a:t> </a:t>
                </a:r>
              </a:p>
            </p:txBody>
          </p:sp>
        </mc:Fallback>
      </mc:AlternateContent>
      <p:pic>
        <p:nvPicPr>
          <p:cNvPr id="1028" name="Picture 4" descr="Traditional Asian House with Blossom Cherry and Mountain. Color Isolated  Vector Illustration. Stock Vector - Illustration of traditional, isolated:  131902032">
            <a:extLst>
              <a:ext uri="{FF2B5EF4-FFF2-40B4-BE49-F238E27FC236}">
                <a16:creationId xmlns:a16="http://schemas.microsoft.com/office/drawing/2014/main" id="{E93B7FBE-B9D9-3E94-655D-81350D4668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6985" y="1709237"/>
            <a:ext cx="2116742" cy="165898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use PNGs for Free Download">
            <a:extLst>
              <a:ext uri="{FF2B5EF4-FFF2-40B4-BE49-F238E27FC236}">
                <a16:creationId xmlns:a16="http://schemas.microsoft.com/office/drawing/2014/main" id="{AA873538-46B6-6077-E110-2522984AB9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3687" y="2735184"/>
            <a:ext cx="1417405" cy="14174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9B846DC-2ADC-BF67-0697-E65814D5C10A}"/>
              </a:ext>
            </a:extLst>
          </p:cNvPr>
          <p:cNvPicPr>
            <a:picLocks noChangeAspect="1"/>
          </p:cNvPicPr>
          <p:nvPr/>
        </p:nvPicPr>
        <p:blipFill>
          <a:blip r:embed="rId7"/>
          <a:srcRect/>
          <a:stretch/>
        </p:blipFill>
        <p:spPr>
          <a:xfrm>
            <a:off x="6984390" y="3213151"/>
            <a:ext cx="1970685" cy="1970685"/>
          </a:xfrm>
          <a:prstGeom prst="rect">
            <a:avLst/>
          </a:prstGeom>
        </p:spPr>
      </p:pic>
      <p:sp>
        <p:nvSpPr>
          <p:cNvPr id="3" name="Slide Number Placeholder 2">
            <a:extLst>
              <a:ext uri="{FF2B5EF4-FFF2-40B4-BE49-F238E27FC236}">
                <a16:creationId xmlns:a16="http://schemas.microsoft.com/office/drawing/2014/main" id="{FED36A02-ADCA-7289-AEF5-381F1863FC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 smtClean="0"/>
              <a:t>9</a:t>
            </a:fld>
            <a:endParaRPr lang="it"/>
          </a:p>
        </p:txBody>
      </p:sp>
    </p:spTree>
    <p:extLst>
      <p:ext uri="{BB962C8B-B14F-4D97-AF65-F5344CB8AC3E}">
        <p14:creationId xmlns:p14="http://schemas.microsoft.com/office/powerpoint/2010/main" val="153550605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4280</Words>
  <Application>Microsoft Office PowerPoint</Application>
  <PresentationFormat>On-screen Show (16:9)</PresentationFormat>
  <Paragraphs>477</Paragraphs>
  <Slides>59</Slides>
  <Notes>30</Notes>
  <HiddenSlides>6</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59</vt:i4>
      </vt:variant>
    </vt:vector>
  </HeadingPairs>
  <TitlesOfParts>
    <vt:vector size="67" baseType="lpstr">
      <vt:lpstr>Arial</vt:lpstr>
      <vt:lpstr>Avenir</vt:lpstr>
      <vt:lpstr>Calibri</vt:lpstr>
      <vt:lpstr>Cambria Math</vt:lpstr>
      <vt:lpstr>NimbusRomNo9L-Regu</vt:lpstr>
      <vt:lpstr>Söhne</vt:lpstr>
      <vt:lpstr>Simple Light</vt:lpstr>
      <vt:lpstr>Simple Light</vt:lpstr>
      <vt:lpstr>FedDANN</vt:lpstr>
      <vt:lpstr>Introduction</vt:lpstr>
      <vt:lpstr>Federated Learning – What and Where?</vt:lpstr>
      <vt:lpstr>Federated Learning – Why?</vt:lpstr>
      <vt:lpstr>Federated Learning – How? FedAvg </vt:lpstr>
      <vt:lpstr>Problems considered with FedDANN</vt:lpstr>
      <vt:lpstr>Problems considered with FedDANN</vt:lpstr>
      <vt:lpstr>Examples </vt:lpstr>
      <vt:lpstr>Examples </vt:lpstr>
      <vt:lpstr>Examples </vt:lpstr>
      <vt:lpstr>Examples </vt:lpstr>
      <vt:lpstr>Examples </vt:lpstr>
      <vt:lpstr>Statistical Heterogeneity Problem </vt:lpstr>
      <vt:lpstr>Problems considered with FedDANN</vt:lpstr>
      <vt:lpstr>Definition </vt:lpstr>
      <vt:lpstr>Domain Generalisation in Federated Setting </vt:lpstr>
      <vt:lpstr>Challanges </vt:lpstr>
      <vt:lpstr>Dataset Used to experiment Domain Generalisation</vt:lpstr>
      <vt:lpstr>Our work</vt:lpstr>
      <vt:lpstr>Convolutional Neural Network used for experiments</vt:lpstr>
      <vt:lpstr>Hyperparameter Tuning – Centralised Problem (EMNIST)</vt:lpstr>
      <vt:lpstr>Hyperparameter Tuning – FEMNIST</vt:lpstr>
      <vt:lpstr>Hyperparameter Tuning – Clients per Round and Local Epochs</vt:lpstr>
      <vt:lpstr>Hyperparameter Tuning – Clients per Round and Local Epochs</vt:lpstr>
      <vt:lpstr>Statistical Heterogeneity Power-of-choice</vt:lpstr>
      <vt:lpstr>Smart client selection with Power-of-choice</vt:lpstr>
      <vt:lpstr>Power-of-choice results</vt:lpstr>
      <vt:lpstr>Statistical Heterogeneity Server-side momentum</vt:lpstr>
      <vt:lpstr>Aggregation Function – A look in detail </vt:lpstr>
      <vt:lpstr>Server side momentum</vt:lpstr>
      <vt:lpstr>Server side momentum results</vt:lpstr>
      <vt:lpstr>Domain Generalisation</vt:lpstr>
      <vt:lpstr>Domain Generalisation: brief review</vt:lpstr>
      <vt:lpstr>Leave-one-domain-out approach</vt:lpstr>
      <vt:lpstr>Domain Generalisation FedSR</vt:lpstr>
      <vt:lpstr>FedSR: Simple Representation for DG</vt:lpstr>
      <vt:lpstr>FedSR: Simple Representation for DG</vt:lpstr>
      <vt:lpstr>FedSR: Simple Representation for DG</vt:lpstr>
      <vt:lpstr>Domain Generalisation FedDANN</vt:lpstr>
      <vt:lpstr>FedDANN: Idea</vt:lpstr>
      <vt:lpstr>DANN: Domain adversarial regularisation </vt:lpstr>
      <vt:lpstr>DANN: Domain adversarial regularisation</vt:lpstr>
      <vt:lpstr>DANN needs domain labels</vt:lpstr>
      <vt:lpstr>DANN needs domain labels</vt:lpstr>
      <vt:lpstr>DANN needs domain labels</vt:lpstr>
      <vt:lpstr>DANN needs domain labels</vt:lpstr>
      <vt:lpstr>DANN needs domain labels</vt:lpstr>
      <vt:lpstr>FedDANN: Results</vt:lpstr>
      <vt:lpstr>RotatedFEMNIST: Results and discussion</vt:lpstr>
      <vt:lpstr>DGFEMNIST: Results and discussion</vt:lpstr>
      <vt:lpstr>PowerPoint Presentation</vt:lpstr>
      <vt:lpstr>Thank you for the attention! </vt:lpstr>
      <vt:lpstr>References</vt:lpstr>
      <vt:lpstr>Aggregation Function – A look in detail </vt:lpstr>
      <vt:lpstr>Aggregation Function – Improvement</vt:lpstr>
      <vt:lpstr>PowerPoint Presentation</vt:lpstr>
      <vt:lpstr>DANN: Domain adversarial regularisation</vt:lpstr>
      <vt:lpstr>DANN: Domain adversarial regularisation</vt:lpstr>
      <vt:lpstr>DANN: Domain adversarial regularisation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your paper</dc:title>
  <dc:creator>Claudio Savelli</dc:creator>
  <cp:lastModifiedBy>Claudio Savelli</cp:lastModifiedBy>
  <cp:revision>2</cp:revision>
  <dcterms:modified xsi:type="dcterms:W3CDTF">2023-06-29T07:56:32Z</dcterms:modified>
</cp:coreProperties>
</file>